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tella" charset="1" panose="00000000000000000000"/>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
      <p:font typeface="Agrandir" charset="1" panose="00000500000000000000"/>
      <p:regular r:id="rId29"/>
    </p:embeddedFont>
    <p:embeddedFont>
      <p:font typeface="Agrandir Bold" charset="1" panose="00000800000000000000"/>
      <p:regular r:id="rId30"/>
    </p:embeddedFont>
    <p:embeddedFont>
      <p:font typeface="Agrandir Italics" charset="1" panose="00000500000000000000"/>
      <p:regular r:id="rId31"/>
    </p:embeddedFont>
    <p:embeddedFont>
      <p:font typeface="Agrandir Bold Italics" charset="1" panose="00000800000000000000"/>
      <p:regular r:id="rId32"/>
    </p:embeddedFont>
    <p:embeddedFont>
      <p:font typeface="Agrandir Thin" charset="1" panose="00000200000000000000"/>
      <p:regular r:id="rId33"/>
    </p:embeddedFont>
    <p:embeddedFont>
      <p:font typeface="Agrandir Thin Italics" charset="1" panose="00000200000000000000"/>
      <p:regular r:id="rId34"/>
    </p:embeddedFont>
    <p:embeddedFont>
      <p:font typeface="Agrandir Medium" charset="1" panose="00000600000000000000"/>
      <p:regular r:id="rId35"/>
    </p:embeddedFont>
    <p:embeddedFont>
      <p:font typeface="Agrandir Medium Italics" charset="1" panose="00000600000000000000"/>
      <p:regular r:id="rId36"/>
    </p:embeddedFont>
    <p:embeddedFont>
      <p:font typeface="Agrandir Ultra-Bold" charset="1" panose="00000A00000000000000"/>
      <p:regular r:id="rId37"/>
    </p:embeddedFont>
    <p:embeddedFont>
      <p:font typeface="Agrandir Ultra-Bold Italics" charset="1" panose="00000A00000000000000"/>
      <p:regular r:id="rId38"/>
    </p:embeddedFont>
    <p:embeddedFont>
      <p:font typeface="Agrandir Heavy" charset="1" panose="00000900000000000000"/>
      <p:regular r:id="rId39"/>
    </p:embeddedFont>
    <p:embeddedFont>
      <p:font typeface="Agrandir Heavy Italics" charset="1" panose="000009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61" Target="slides/slide21.xml" Type="http://schemas.openxmlformats.org/officeDocument/2006/relationships/slide"/><Relationship Id="rId62" Target="slides/slide22.xml" Type="http://schemas.openxmlformats.org/officeDocument/2006/relationships/slide"/><Relationship Id="rId63" Target="slides/slide23.xml" Type="http://schemas.openxmlformats.org/officeDocument/2006/relationships/slide"/><Relationship Id="rId64"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5134759">
            <a:off x="11676752" y="5143500"/>
            <a:ext cx="8895703" cy="8229600"/>
          </a:xfrm>
          <a:custGeom>
            <a:avLst/>
            <a:gdLst/>
            <a:ahLst/>
            <a:cxnLst/>
            <a:rect r="r" b="b" t="t" l="l"/>
            <a:pathLst>
              <a:path h="8229600" w="8895703">
                <a:moveTo>
                  <a:pt x="0" y="0"/>
                </a:moveTo>
                <a:lnTo>
                  <a:pt x="8895703" y="0"/>
                </a:lnTo>
                <a:lnTo>
                  <a:pt x="8895703"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TextBox 8" id="8"/>
          <p:cNvSpPr txBox="true"/>
          <p:nvPr/>
        </p:nvSpPr>
        <p:spPr>
          <a:xfrm rot="0">
            <a:off x="472791" y="3741731"/>
            <a:ext cx="17342419" cy="1155699"/>
          </a:xfrm>
          <a:prstGeom prst="rect">
            <a:avLst/>
          </a:prstGeom>
        </p:spPr>
        <p:txBody>
          <a:bodyPr anchor="t" rtlCol="false" tIns="0" lIns="0" bIns="0" rIns="0">
            <a:spAutoFit/>
          </a:bodyPr>
          <a:lstStyle/>
          <a:p>
            <a:pPr algn="ctr">
              <a:lnSpc>
                <a:spcPts val="8359"/>
              </a:lnSpc>
            </a:pPr>
            <a:r>
              <a:rPr lang="en-US" sz="8799">
                <a:solidFill>
                  <a:srgbClr val="5D3E18"/>
                </a:solidFill>
                <a:latin typeface="Stella"/>
              </a:rPr>
              <a:t>KVPD E-LEARNING SYSTEM</a:t>
            </a:r>
          </a:p>
        </p:txBody>
      </p:sp>
      <p:sp>
        <p:nvSpPr>
          <p:cNvPr name="Freeform 9" id="9"/>
          <p:cNvSpPr/>
          <p:nvPr/>
        </p:nvSpPr>
        <p:spPr>
          <a:xfrm flipH="false" flipV="false" rot="-1564995">
            <a:off x="-2659828" y="-1357201"/>
            <a:ext cx="10526853" cy="3739958"/>
          </a:xfrm>
          <a:custGeom>
            <a:avLst/>
            <a:gdLst/>
            <a:ahLst/>
            <a:cxnLst/>
            <a:rect r="r" b="b" t="t" l="l"/>
            <a:pathLst>
              <a:path h="3739958" w="10526853">
                <a:moveTo>
                  <a:pt x="0" y="0"/>
                </a:moveTo>
                <a:lnTo>
                  <a:pt x="10526853" y="0"/>
                </a:lnTo>
                <a:lnTo>
                  <a:pt x="10526853" y="3739958"/>
                </a:lnTo>
                <a:lnTo>
                  <a:pt x="0" y="3739958"/>
                </a:lnTo>
                <a:lnTo>
                  <a:pt x="0" y="0"/>
                </a:lnTo>
                <a:close/>
              </a:path>
            </a:pathLst>
          </a:custGeom>
          <a:blipFill>
            <a:blip r:embed="rId5"/>
            <a:stretch>
              <a:fillRect l="-14595" t="0" r="-14595" b="0"/>
            </a:stretch>
          </a:blipFill>
        </p:spPr>
      </p:sp>
      <p:sp>
        <p:nvSpPr>
          <p:cNvPr name="Freeform 10" id="10"/>
          <p:cNvSpPr/>
          <p:nvPr/>
        </p:nvSpPr>
        <p:spPr>
          <a:xfrm flipH="false" flipV="false" rot="2127401">
            <a:off x="-604563" y="6190718"/>
            <a:ext cx="4516511" cy="5218658"/>
          </a:xfrm>
          <a:custGeom>
            <a:avLst/>
            <a:gdLst/>
            <a:ahLst/>
            <a:cxnLst/>
            <a:rect r="r" b="b" t="t" l="l"/>
            <a:pathLst>
              <a:path h="5218658" w="4516511">
                <a:moveTo>
                  <a:pt x="0" y="0"/>
                </a:moveTo>
                <a:lnTo>
                  <a:pt x="4516512" y="0"/>
                </a:lnTo>
                <a:lnTo>
                  <a:pt x="4516512" y="5218658"/>
                </a:lnTo>
                <a:lnTo>
                  <a:pt x="0" y="52186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7710213">
            <a:off x="14305974" y="-653827"/>
            <a:ext cx="4656667" cy="4114800"/>
          </a:xfrm>
          <a:custGeom>
            <a:avLst/>
            <a:gdLst/>
            <a:ahLst/>
            <a:cxnLst/>
            <a:rect r="r" b="b" t="t" l="l"/>
            <a:pathLst>
              <a:path h="4114800" w="4656667">
                <a:moveTo>
                  <a:pt x="0" y="0"/>
                </a:moveTo>
                <a:lnTo>
                  <a:pt x="4656666" y="0"/>
                </a:lnTo>
                <a:lnTo>
                  <a:pt x="46566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5438828" y="6938763"/>
            <a:ext cx="7410345" cy="667533"/>
          </a:xfrm>
          <a:prstGeom prst="rect">
            <a:avLst/>
          </a:prstGeom>
        </p:spPr>
        <p:txBody>
          <a:bodyPr anchor="t" rtlCol="false" tIns="0" lIns="0" bIns="0" rIns="0">
            <a:spAutoFit/>
          </a:bodyPr>
          <a:lstStyle/>
          <a:p>
            <a:pPr algn="ctr">
              <a:lnSpc>
                <a:spcPts val="4743"/>
              </a:lnSpc>
            </a:pPr>
          </a:p>
        </p:txBody>
      </p:sp>
      <p:sp>
        <p:nvSpPr>
          <p:cNvPr name="TextBox 13" id="13"/>
          <p:cNvSpPr txBox="true"/>
          <p:nvPr/>
        </p:nvSpPr>
        <p:spPr>
          <a:xfrm rot="0">
            <a:off x="5438828" y="7638352"/>
            <a:ext cx="7410345" cy="1259202"/>
          </a:xfrm>
          <a:prstGeom prst="rect">
            <a:avLst/>
          </a:prstGeom>
        </p:spPr>
        <p:txBody>
          <a:bodyPr anchor="t" rtlCol="false" tIns="0" lIns="0" bIns="0" rIns="0">
            <a:spAutoFit/>
          </a:bodyPr>
          <a:lstStyle/>
          <a:p>
            <a:pPr algn="ctr">
              <a:lnSpc>
                <a:spcPts val="4743"/>
              </a:lnSpc>
            </a:pPr>
            <a:r>
              <a:rPr lang="en-US" sz="3388">
                <a:solidFill>
                  <a:srgbClr val="453128"/>
                </a:solidFill>
                <a:latin typeface="Agrandir Medium"/>
              </a:rPr>
              <a:t>Presentation By </a:t>
            </a:r>
          </a:p>
          <a:p>
            <a:pPr algn="ctr">
              <a:lnSpc>
                <a:spcPts val="4743"/>
              </a:lnSpc>
            </a:pPr>
            <a:r>
              <a:rPr lang="en-US" sz="3388">
                <a:solidFill>
                  <a:srgbClr val="453128"/>
                </a:solidFill>
                <a:latin typeface="Agrandir Medium"/>
              </a:rPr>
              <a:t>Muhammad Najmi Aiman Bin Jantan</a:t>
            </a:r>
          </a:p>
        </p:txBody>
      </p:sp>
      <p:sp>
        <p:nvSpPr>
          <p:cNvPr name="TextBox 14" id="14"/>
          <p:cNvSpPr txBox="true"/>
          <p:nvPr/>
        </p:nvSpPr>
        <p:spPr>
          <a:xfrm rot="0">
            <a:off x="8420934" y="4926005"/>
            <a:ext cx="1446132" cy="675939"/>
          </a:xfrm>
          <a:prstGeom prst="rect">
            <a:avLst/>
          </a:prstGeom>
        </p:spPr>
        <p:txBody>
          <a:bodyPr anchor="t" rtlCol="false" tIns="0" lIns="0" bIns="0" rIns="0">
            <a:spAutoFit/>
          </a:bodyPr>
          <a:lstStyle/>
          <a:p>
            <a:pPr algn="ctr">
              <a:lnSpc>
                <a:spcPts val="4743"/>
              </a:lnSpc>
            </a:pPr>
            <a:r>
              <a:rPr lang="en-US" sz="3388">
                <a:solidFill>
                  <a:srgbClr val="453128"/>
                </a:solidFill>
                <a:latin typeface="Agrandir Bold"/>
              </a:rPr>
              <a:t>PSM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6361201" cy="8229600"/>
            <a:chOff x="0" y="0"/>
            <a:chExt cx="4309123" cy="2167467"/>
          </a:xfrm>
        </p:grpSpPr>
        <p:sp>
          <p:nvSpPr>
            <p:cNvPr name="Freeform 3" id="3"/>
            <p:cNvSpPr/>
            <p:nvPr/>
          </p:nvSpPr>
          <p:spPr>
            <a:xfrm flipH="false" flipV="false" rot="0">
              <a:off x="0" y="0"/>
              <a:ext cx="4309123" cy="2167467"/>
            </a:xfrm>
            <a:custGeom>
              <a:avLst/>
              <a:gdLst/>
              <a:ahLst/>
              <a:cxnLst/>
              <a:rect r="r" b="b" t="t" l="l"/>
              <a:pathLst>
                <a:path h="2167467" w="4309123">
                  <a:moveTo>
                    <a:pt x="0" y="0"/>
                  </a:moveTo>
                  <a:lnTo>
                    <a:pt x="4309123" y="0"/>
                  </a:lnTo>
                  <a:lnTo>
                    <a:pt x="4309123" y="2167467"/>
                  </a:lnTo>
                  <a:lnTo>
                    <a:pt x="0" y="2167467"/>
                  </a:lnTo>
                  <a:close/>
                </a:path>
              </a:pathLst>
            </a:custGeom>
            <a:solidFill>
              <a:srgbClr val="FFF5E0"/>
            </a:solidFill>
          </p:spPr>
        </p:sp>
        <p:sp>
          <p:nvSpPr>
            <p:cNvPr name="TextBox 4" id="4"/>
            <p:cNvSpPr txBox="true"/>
            <p:nvPr/>
          </p:nvSpPr>
          <p:spPr>
            <a:xfrm>
              <a:off x="0" y="-47625"/>
              <a:ext cx="4309123"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8464785" cy="9214619"/>
          </a:xfrm>
          <a:custGeom>
            <a:avLst/>
            <a:gdLst/>
            <a:ahLst/>
            <a:cxnLst/>
            <a:rect r="r" b="b" t="t" l="l"/>
            <a:pathLst>
              <a:path h="9214619" w="8464785">
                <a:moveTo>
                  <a:pt x="0" y="0"/>
                </a:moveTo>
                <a:lnTo>
                  <a:pt x="8464786" y="0"/>
                </a:lnTo>
                <a:lnTo>
                  <a:pt x="8464786" y="9214619"/>
                </a:lnTo>
                <a:lnTo>
                  <a:pt x="0" y="921461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28904" y="1028700"/>
            <a:ext cx="8187028" cy="8657253"/>
          </a:xfrm>
          <a:custGeom>
            <a:avLst/>
            <a:gdLst/>
            <a:ahLst/>
            <a:cxnLst/>
            <a:rect r="r" b="b" t="t" l="l"/>
            <a:pathLst>
              <a:path h="8657253" w="8187028">
                <a:moveTo>
                  <a:pt x="0" y="0"/>
                </a:moveTo>
                <a:lnTo>
                  <a:pt x="8187028" y="0"/>
                </a:lnTo>
                <a:lnTo>
                  <a:pt x="8187028" y="8657253"/>
                </a:lnTo>
                <a:lnTo>
                  <a:pt x="0" y="865725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grpSp>
        <p:nvGrpSpPr>
          <p:cNvPr name="Group 7" id="7"/>
          <p:cNvGrpSpPr/>
          <p:nvPr/>
        </p:nvGrpSpPr>
        <p:grpSpPr>
          <a:xfrm rot="0">
            <a:off x="5227523" y="-2156781"/>
            <a:ext cx="8125691" cy="4028246"/>
            <a:chOff x="0" y="0"/>
            <a:chExt cx="2140100" cy="1060937"/>
          </a:xfrm>
        </p:grpSpPr>
        <p:sp>
          <p:nvSpPr>
            <p:cNvPr name="Freeform 8" id="8"/>
            <p:cNvSpPr/>
            <p:nvPr/>
          </p:nvSpPr>
          <p:spPr>
            <a:xfrm flipH="false" flipV="false" rot="0">
              <a:off x="0" y="0"/>
              <a:ext cx="2140100" cy="1060937"/>
            </a:xfrm>
            <a:custGeom>
              <a:avLst/>
              <a:gdLst/>
              <a:ahLst/>
              <a:cxnLst/>
              <a:rect r="r" b="b" t="t" l="l"/>
              <a:pathLst>
                <a:path h="1060937" w="2140100">
                  <a:moveTo>
                    <a:pt x="0" y="0"/>
                  </a:moveTo>
                  <a:lnTo>
                    <a:pt x="2140100" y="0"/>
                  </a:lnTo>
                  <a:lnTo>
                    <a:pt x="2140100" y="1060937"/>
                  </a:lnTo>
                  <a:lnTo>
                    <a:pt x="0" y="1060937"/>
                  </a:lnTo>
                  <a:close/>
                </a:path>
              </a:pathLst>
            </a:custGeom>
            <a:solidFill>
              <a:srgbClr val="CFA46F"/>
            </a:solidFill>
          </p:spPr>
        </p:sp>
        <p:sp>
          <p:nvSpPr>
            <p:cNvPr name="TextBox 9" id="9"/>
            <p:cNvSpPr txBox="true"/>
            <p:nvPr/>
          </p:nvSpPr>
          <p:spPr>
            <a:xfrm>
              <a:off x="0" y="-47625"/>
              <a:ext cx="2140100" cy="110856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90274" y="2537354"/>
            <a:ext cx="5189162" cy="2550576"/>
            <a:chOff x="0" y="0"/>
            <a:chExt cx="1126082" cy="553492"/>
          </a:xfrm>
        </p:grpSpPr>
        <p:sp>
          <p:nvSpPr>
            <p:cNvPr name="Freeform 11" id="11"/>
            <p:cNvSpPr/>
            <p:nvPr/>
          </p:nvSpPr>
          <p:spPr>
            <a:xfrm flipH="false" flipV="false" rot="0">
              <a:off x="0" y="0"/>
              <a:ext cx="1126082" cy="553492"/>
            </a:xfrm>
            <a:custGeom>
              <a:avLst/>
              <a:gdLst/>
              <a:ahLst/>
              <a:cxnLst/>
              <a:rect r="r" b="b" t="t" l="l"/>
              <a:pathLst>
                <a:path h="553492" w="1126082">
                  <a:moveTo>
                    <a:pt x="43266" y="0"/>
                  </a:moveTo>
                  <a:lnTo>
                    <a:pt x="1082816" y="0"/>
                  </a:lnTo>
                  <a:cubicBezTo>
                    <a:pt x="1094291" y="0"/>
                    <a:pt x="1105296" y="4558"/>
                    <a:pt x="1113410" y="12672"/>
                  </a:cubicBezTo>
                  <a:cubicBezTo>
                    <a:pt x="1121524" y="20786"/>
                    <a:pt x="1126082" y="31791"/>
                    <a:pt x="1126082" y="43266"/>
                  </a:cubicBezTo>
                  <a:lnTo>
                    <a:pt x="1126082" y="510226"/>
                  </a:lnTo>
                  <a:cubicBezTo>
                    <a:pt x="1126082" y="534121"/>
                    <a:pt x="1106711" y="553492"/>
                    <a:pt x="1082816" y="553492"/>
                  </a:cubicBezTo>
                  <a:lnTo>
                    <a:pt x="43266" y="553492"/>
                  </a:lnTo>
                  <a:cubicBezTo>
                    <a:pt x="19371" y="553492"/>
                    <a:pt x="0" y="534121"/>
                    <a:pt x="0" y="510226"/>
                  </a:cubicBezTo>
                  <a:lnTo>
                    <a:pt x="0" y="43266"/>
                  </a:lnTo>
                  <a:cubicBezTo>
                    <a:pt x="0" y="19371"/>
                    <a:pt x="19371" y="0"/>
                    <a:pt x="43266" y="0"/>
                  </a:cubicBezTo>
                  <a:close/>
                </a:path>
              </a:pathLst>
            </a:custGeom>
            <a:solidFill>
              <a:srgbClr val="000000">
                <a:alpha val="0"/>
              </a:srgbClr>
            </a:solidFill>
            <a:ln w="38100" cap="rnd">
              <a:solidFill>
                <a:srgbClr val="453128"/>
              </a:solidFill>
              <a:prstDash val="lgDash"/>
              <a:round/>
            </a:ln>
          </p:spPr>
        </p:sp>
        <p:sp>
          <p:nvSpPr>
            <p:cNvPr name="TextBox 12" id="12"/>
            <p:cNvSpPr txBox="true"/>
            <p:nvPr/>
          </p:nvSpPr>
          <p:spPr>
            <a:xfrm>
              <a:off x="0" y="-76200"/>
              <a:ext cx="1126082" cy="629692"/>
            </a:xfrm>
            <a:prstGeom prst="rect">
              <a:avLst/>
            </a:prstGeom>
          </p:spPr>
          <p:txBody>
            <a:bodyPr anchor="ctr" rtlCol="false" tIns="50800" lIns="50800" bIns="50800" rIns="50800"/>
            <a:lstStyle/>
            <a:p>
              <a:pPr algn="ctr">
                <a:lnSpc>
                  <a:spcPts val="3500"/>
                </a:lnSpc>
              </a:pPr>
            </a:p>
          </p:txBody>
        </p:sp>
      </p:grpSp>
      <p:grpSp>
        <p:nvGrpSpPr>
          <p:cNvPr name="Group 13" id="13"/>
          <p:cNvGrpSpPr/>
          <p:nvPr/>
        </p:nvGrpSpPr>
        <p:grpSpPr>
          <a:xfrm rot="5400000">
            <a:off x="3690443" y="362599"/>
            <a:ext cx="812982" cy="4451516"/>
            <a:chOff x="0" y="0"/>
            <a:chExt cx="176422" cy="966008"/>
          </a:xfrm>
        </p:grpSpPr>
        <p:sp>
          <p:nvSpPr>
            <p:cNvPr name="Freeform 14" id="14"/>
            <p:cNvSpPr/>
            <p:nvPr/>
          </p:nvSpPr>
          <p:spPr>
            <a:xfrm flipH="false" flipV="false" rot="0">
              <a:off x="0" y="0"/>
              <a:ext cx="176423" cy="966008"/>
            </a:xfrm>
            <a:custGeom>
              <a:avLst/>
              <a:gdLst/>
              <a:ahLst/>
              <a:cxnLst/>
              <a:rect r="r" b="b" t="t" l="l"/>
              <a:pathLst>
                <a:path h="966008" w="176423">
                  <a:moveTo>
                    <a:pt x="88211" y="0"/>
                  </a:moveTo>
                  <a:lnTo>
                    <a:pt x="88211" y="0"/>
                  </a:lnTo>
                  <a:cubicBezTo>
                    <a:pt x="111606" y="0"/>
                    <a:pt x="134043" y="9294"/>
                    <a:pt x="150586" y="25836"/>
                  </a:cubicBezTo>
                  <a:cubicBezTo>
                    <a:pt x="167129" y="42379"/>
                    <a:pt x="176423" y="64816"/>
                    <a:pt x="176423" y="88211"/>
                  </a:cubicBezTo>
                  <a:lnTo>
                    <a:pt x="176423" y="877797"/>
                  </a:lnTo>
                  <a:cubicBezTo>
                    <a:pt x="176423" y="926515"/>
                    <a:pt x="136929" y="966008"/>
                    <a:pt x="88211" y="966008"/>
                  </a:cubicBezTo>
                  <a:lnTo>
                    <a:pt x="88211" y="966008"/>
                  </a:lnTo>
                  <a:cubicBezTo>
                    <a:pt x="39494" y="966008"/>
                    <a:pt x="0" y="926515"/>
                    <a:pt x="0" y="877797"/>
                  </a:cubicBezTo>
                  <a:lnTo>
                    <a:pt x="0" y="88211"/>
                  </a:lnTo>
                  <a:cubicBezTo>
                    <a:pt x="0" y="39494"/>
                    <a:pt x="39494" y="0"/>
                    <a:pt x="88211" y="0"/>
                  </a:cubicBezTo>
                  <a:close/>
                </a:path>
              </a:pathLst>
            </a:custGeom>
            <a:solidFill>
              <a:srgbClr val="D7B485"/>
            </a:solidFill>
            <a:ln w="38100" cap="rnd">
              <a:solidFill>
                <a:srgbClr val="453128"/>
              </a:solidFill>
              <a:prstDash val="dash"/>
              <a:round/>
            </a:ln>
          </p:spPr>
        </p:sp>
        <p:sp>
          <p:nvSpPr>
            <p:cNvPr name="TextBox 15" id="15"/>
            <p:cNvSpPr txBox="true"/>
            <p:nvPr/>
          </p:nvSpPr>
          <p:spPr>
            <a:xfrm>
              <a:off x="0" y="-76200"/>
              <a:ext cx="176422" cy="1042208"/>
            </a:xfrm>
            <a:prstGeom prst="rect">
              <a:avLst/>
            </a:prstGeom>
          </p:spPr>
          <p:txBody>
            <a:bodyPr anchor="ctr" rtlCol="false" tIns="50800" lIns="50800" bIns="50800" rIns="50800"/>
            <a:lstStyle/>
            <a:p>
              <a:pPr algn="ctr">
                <a:lnSpc>
                  <a:spcPts val="3500"/>
                </a:lnSpc>
              </a:pPr>
            </a:p>
          </p:txBody>
        </p:sp>
      </p:grpSp>
      <p:sp>
        <p:nvSpPr>
          <p:cNvPr name="TextBox 16" id="16"/>
          <p:cNvSpPr txBox="true"/>
          <p:nvPr/>
        </p:nvSpPr>
        <p:spPr>
          <a:xfrm rot="0">
            <a:off x="1997561" y="2175766"/>
            <a:ext cx="4198745" cy="720407"/>
          </a:xfrm>
          <a:prstGeom prst="rect">
            <a:avLst/>
          </a:prstGeom>
        </p:spPr>
        <p:txBody>
          <a:bodyPr anchor="t" rtlCol="false" tIns="0" lIns="0" bIns="0" rIns="0">
            <a:spAutoFit/>
          </a:bodyPr>
          <a:lstStyle/>
          <a:p>
            <a:pPr algn="ctr">
              <a:lnSpc>
                <a:spcPts val="5655"/>
              </a:lnSpc>
            </a:pPr>
            <a:r>
              <a:rPr lang="en-US" sz="4039">
                <a:solidFill>
                  <a:srgbClr val="000000"/>
                </a:solidFill>
                <a:latin typeface="Stella"/>
              </a:rPr>
              <a:t>PHP</a:t>
            </a:r>
          </a:p>
        </p:txBody>
      </p:sp>
      <p:sp>
        <p:nvSpPr>
          <p:cNvPr name="Freeform 17" id="17"/>
          <p:cNvSpPr/>
          <p:nvPr/>
        </p:nvSpPr>
        <p:spPr>
          <a:xfrm flipH="true" flipV="false" rot="-623140">
            <a:off x="-1454183" y="-1432536"/>
            <a:ext cx="5888914" cy="4114800"/>
          </a:xfrm>
          <a:custGeom>
            <a:avLst/>
            <a:gdLst/>
            <a:ahLst/>
            <a:cxnLst/>
            <a:rect r="r" b="b" t="t" l="l"/>
            <a:pathLst>
              <a:path h="4114800" w="5888914">
                <a:moveTo>
                  <a:pt x="5888914" y="0"/>
                </a:moveTo>
                <a:lnTo>
                  <a:pt x="0" y="0"/>
                </a:lnTo>
                <a:lnTo>
                  <a:pt x="0" y="4114800"/>
                </a:lnTo>
                <a:lnTo>
                  <a:pt x="5888914" y="4114800"/>
                </a:lnTo>
                <a:lnTo>
                  <a:pt x="58889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623140">
            <a:off x="-1454183" y="-1659682"/>
            <a:ext cx="5888914" cy="4114800"/>
          </a:xfrm>
          <a:custGeom>
            <a:avLst/>
            <a:gdLst/>
            <a:ahLst/>
            <a:cxnLst/>
            <a:rect r="r" b="b" t="t" l="l"/>
            <a:pathLst>
              <a:path h="4114800" w="5888914">
                <a:moveTo>
                  <a:pt x="5888914" y="0"/>
                </a:moveTo>
                <a:lnTo>
                  <a:pt x="0" y="0"/>
                </a:lnTo>
                <a:lnTo>
                  <a:pt x="0" y="4114800"/>
                </a:lnTo>
                <a:lnTo>
                  <a:pt x="5888914" y="4114800"/>
                </a:lnTo>
                <a:lnTo>
                  <a:pt x="58889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true" rot="-623140">
            <a:off x="14052392" y="7870230"/>
            <a:ext cx="4514443" cy="3154407"/>
          </a:xfrm>
          <a:custGeom>
            <a:avLst/>
            <a:gdLst/>
            <a:ahLst/>
            <a:cxnLst/>
            <a:rect r="r" b="b" t="t" l="l"/>
            <a:pathLst>
              <a:path h="3154407" w="4514443">
                <a:moveTo>
                  <a:pt x="0" y="3154407"/>
                </a:moveTo>
                <a:lnTo>
                  <a:pt x="4514443" y="3154407"/>
                </a:lnTo>
                <a:lnTo>
                  <a:pt x="4514443" y="0"/>
                </a:lnTo>
                <a:lnTo>
                  <a:pt x="0" y="0"/>
                </a:lnTo>
                <a:lnTo>
                  <a:pt x="0" y="3154407"/>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6885114" y="2537354"/>
            <a:ext cx="5189162" cy="2550576"/>
            <a:chOff x="0" y="0"/>
            <a:chExt cx="1126082" cy="553492"/>
          </a:xfrm>
        </p:grpSpPr>
        <p:sp>
          <p:nvSpPr>
            <p:cNvPr name="Freeform 21" id="21"/>
            <p:cNvSpPr/>
            <p:nvPr/>
          </p:nvSpPr>
          <p:spPr>
            <a:xfrm flipH="false" flipV="false" rot="0">
              <a:off x="0" y="0"/>
              <a:ext cx="1126082" cy="553492"/>
            </a:xfrm>
            <a:custGeom>
              <a:avLst/>
              <a:gdLst/>
              <a:ahLst/>
              <a:cxnLst/>
              <a:rect r="r" b="b" t="t" l="l"/>
              <a:pathLst>
                <a:path h="553492" w="1126082">
                  <a:moveTo>
                    <a:pt x="43266" y="0"/>
                  </a:moveTo>
                  <a:lnTo>
                    <a:pt x="1082816" y="0"/>
                  </a:lnTo>
                  <a:cubicBezTo>
                    <a:pt x="1094291" y="0"/>
                    <a:pt x="1105296" y="4558"/>
                    <a:pt x="1113410" y="12672"/>
                  </a:cubicBezTo>
                  <a:cubicBezTo>
                    <a:pt x="1121524" y="20786"/>
                    <a:pt x="1126082" y="31791"/>
                    <a:pt x="1126082" y="43266"/>
                  </a:cubicBezTo>
                  <a:lnTo>
                    <a:pt x="1126082" y="510226"/>
                  </a:lnTo>
                  <a:cubicBezTo>
                    <a:pt x="1126082" y="534121"/>
                    <a:pt x="1106711" y="553492"/>
                    <a:pt x="1082816" y="553492"/>
                  </a:cubicBezTo>
                  <a:lnTo>
                    <a:pt x="43266" y="553492"/>
                  </a:lnTo>
                  <a:cubicBezTo>
                    <a:pt x="19371" y="553492"/>
                    <a:pt x="0" y="534121"/>
                    <a:pt x="0" y="510226"/>
                  </a:cubicBezTo>
                  <a:lnTo>
                    <a:pt x="0" y="43266"/>
                  </a:lnTo>
                  <a:cubicBezTo>
                    <a:pt x="0" y="19371"/>
                    <a:pt x="19371" y="0"/>
                    <a:pt x="43266" y="0"/>
                  </a:cubicBezTo>
                  <a:close/>
                </a:path>
              </a:pathLst>
            </a:custGeom>
            <a:solidFill>
              <a:srgbClr val="000000">
                <a:alpha val="0"/>
              </a:srgbClr>
            </a:solidFill>
            <a:ln w="38100" cap="rnd">
              <a:solidFill>
                <a:srgbClr val="453128"/>
              </a:solidFill>
              <a:prstDash val="lgDash"/>
              <a:round/>
            </a:ln>
          </p:spPr>
        </p:sp>
        <p:sp>
          <p:nvSpPr>
            <p:cNvPr name="TextBox 22" id="22"/>
            <p:cNvSpPr txBox="true"/>
            <p:nvPr/>
          </p:nvSpPr>
          <p:spPr>
            <a:xfrm>
              <a:off x="0" y="-76200"/>
              <a:ext cx="1126082" cy="629692"/>
            </a:xfrm>
            <a:prstGeom prst="rect">
              <a:avLst/>
            </a:prstGeom>
          </p:spPr>
          <p:txBody>
            <a:bodyPr anchor="ctr" rtlCol="false" tIns="50800" lIns="50800" bIns="50800" rIns="50800"/>
            <a:lstStyle/>
            <a:p>
              <a:pPr algn="ctr">
                <a:lnSpc>
                  <a:spcPts val="3500"/>
                </a:lnSpc>
              </a:pPr>
            </a:p>
          </p:txBody>
        </p:sp>
      </p:grpSp>
      <p:grpSp>
        <p:nvGrpSpPr>
          <p:cNvPr name="Group 23" id="23"/>
          <p:cNvGrpSpPr/>
          <p:nvPr/>
        </p:nvGrpSpPr>
        <p:grpSpPr>
          <a:xfrm rot="5400000">
            <a:off x="9085283" y="362599"/>
            <a:ext cx="812982" cy="4451516"/>
            <a:chOff x="0" y="0"/>
            <a:chExt cx="176422" cy="966008"/>
          </a:xfrm>
        </p:grpSpPr>
        <p:sp>
          <p:nvSpPr>
            <p:cNvPr name="Freeform 24" id="24"/>
            <p:cNvSpPr/>
            <p:nvPr/>
          </p:nvSpPr>
          <p:spPr>
            <a:xfrm flipH="false" flipV="false" rot="0">
              <a:off x="0" y="0"/>
              <a:ext cx="176423" cy="966008"/>
            </a:xfrm>
            <a:custGeom>
              <a:avLst/>
              <a:gdLst/>
              <a:ahLst/>
              <a:cxnLst/>
              <a:rect r="r" b="b" t="t" l="l"/>
              <a:pathLst>
                <a:path h="966008" w="176423">
                  <a:moveTo>
                    <a:pt x="88211" y="0"/>
                  </a:moveTo>
                  <a:lnTo>
                    <a:pt x="88211" y="0"/>
                  </a:lnTo>
                  <a:cubicBezTo>
                    <a:pt x="111606" y="0"/>
                    <a:pt x="134043" y="9294"/>
                    <a:pt x="150586" y="25836"/>
                  </a:cubicBezTo>
                  <a:cubicBezTo>
                    <a:pt x="167129" y="42379"/>
                    <a:pt x="176423" y="64816"/>
                    <a:pt x="176423" y="88211"/>
                  </a:cubicBezTo>
                  <a:lnTo>
                    <a:pt x="176423" y="877797"/>
                  </a:lnTo>
                  <a:cubicBezTo>
                    <a:pt x="176423" y="926515"/>
                    <a:pt x="136929" y="966008"/>
                    <a:pt x="88211" y="966008"/>
                  </a:cubicBezTo>
                  <a:lnTo>
                    <a:pt x="88211" y="966008"/>
                  </a:lnTo>
                  <a:cubicBezTo>
                    <a:pt x="39494" y="966008"/>
                    <a:pt x="0" y="926515"/>
                    <a:pt x="0" y="877797"/>
                  </a:cubicBezTo>
                  <a:lnTo>
                    <a:pt x="0" y="88211"/>
                  </a:lnTo>
                  <a:cubicBezTo>
                    <a:pt x="0" y="39494"/>
                    <a:pt x="39494" y="0"/>
                    <a:pt x="88211" y="0"/>
                  </a:cubicBezTo>
                  <a:close/>
                </a:path>
              </a:pathLst>
            </a:custGeom>
            <a:solidFill>
              <a:srgbClr val="D7B485"/>
            </a:solidFill>
            <a:ln w="38100" cap="rnd">
              <a:solidFill>
                <a:srgbClr val="453128"/>
              </a:solidFill>
              <a:prstDash val="dash"/>
              <a:round/>
            </a:ln>
          </p:spPr>
        </p:sp>
        <p:sp>
          <p:nvSpPr>
            <p:cNvPr name="TextBox 25" id="25"/>
            <p:cNvSpPr txBox="true"/>
            <p:nvPr/>
          </p:nvSpPr>
          <p:spPr>
            <a:xfrm>
              <a:off x="0" y="-76200"/>
              <a:ext cx="176422" cy="1042208"/>
            </a:xfrm>
            <a:prstGeom prst="rect">
              <a:avLst/>
            </a:prstGeom>
          </p:spPr>
          <p:txBody>
            <a:bodyPr anchor="ctr" rtlCol="false" tIns="50800" lIns="50800" bIns="50800" rIns="50800"/>
            <a:lstStyle/>
            <a:p>
              <a:pPr algn="ctr">
                <a:lnSpc>
                  <a:spcPts val="3500"/>
                </a:lnSpc>
              </a:pPr>
            </a:p>
          </p:txBody>
        </p:sp>
      </p:grpSp>
      <p:grpSp>
        <p:nvGrpSpPr>
          <p:cNvPr name="Group 26" id="26"/>
          <p:cNvGrpSpPr/>
          <p:nvPr/>
        </p:nvGrpSpPr>
        <p:grpSpPr>
          <a:xfrm rot="0">
            <a:off x="1502353" y="6110169"/>
            <a:ext cx="5189162" cy="2550576"/>
            <a:chOff x="0" y="0"/>
            <a:chExt cx="1126082" cy="553492"/>
          </a:xfrm>
        </p:grpSpPr>
        <p:sp>
          <p:nvSpPr>
            <p:cNvPr name="Freeform 27" id="27"/>
            <p:cNvSpPr/>
            <p:nvPr/>
          </p:nvSpPr>
          <p:spPr>
            <a:xfrm flipH="false" flipV="false" rot="0">
              <a:off x="0" y="0"/>
              <a:ext cx="1126082" cy="553492"/>
            </a:xfrm>
            <a:custGeom>
              <a:avLst/>
              <a:gdLst/>
              <a:ahLst/>
              <a:cxnLst/>
              <a:rect r="r" b="b" t="t" l="l"/>
              <a:pathLst>
                <a:path h="553492" w="1126082">
                  <a:moveTo>
                    <a:pt x="43266" y="0"/>
                  </a:moveTo>
                  <a:lnTo>
                    <a:pt x="1082816" y="0"/>
                  </a:lnTo>
                  <a:cubicBezTo>
                    <a:pt x="1094291" y="0"/>
                    <a:pt x="1105296" y="4558"/>
                    <a:pt x="1113410" y="12672"/>
                  </a:cubicBezTo>
                  <a:cubicBezTo>
                    <a:pt x="1121524" y="20786"/>
                    <a:pt x="1126082" y="31791"/>
                    <a:pt x="1126082" y="43266"/>
                  </a:cubicBezTo>
                  <a:lnTo>
                    <a:pt x="1126082" y="510226"/>
                  </a:lnTo>
                  <a:cubicBezTo>
                    <a:pt x="1126082" y="534121"/>
                    <a:pt x="1106711" y="553492"/>
                    <a:pt x="1082816" y="553492"/>
                  </a:cubicBezTo>
                  <a:lnTo>
                    <a:pt x="43266" y="553492"/>
                  </a:lnTo>
                  <a:cubicBezTo>
                    <a:pt x="19371" y="553492"/>
                    <a:pt x="0" y="534121"/>
                    <a:pt x="0" y="510226"/>
                  </a:cubicBezTo>
                  <a:lnTo>
                    <a:pt x="0" y="43266"/>
                  </a:lnTo>
                  <a:cubicBezTo>
                    <a:pt x="0" y="19371"/>
                    <a:pt x="19371" y="0"/>
                    <a:pt x="43266" y="0"/>
                  </a:cubicBezTo>
                  <a:close/>
                </a:path>
              </a:pathLst>
            </a:custGeom>
            <a:solidFill>
              <a:srgbClr val="000000">
                <a:alpha val="0"/>
              </a:srgbClr>
            </a:solidFill>
            <a:ln w="38100" cap="rnd">
              <a:solidFill>
                <a:srgbClr val="453128"/>
              </a:solidFill>
              <a:prstDash val="lgDash"/>
              <a:round/>
            </a:ln>
          </p:spPr>
        </p:sp>
        <p:sp>
          <p:nvSpPr>
            <p:cNvPr name="TextBox 28" id="28"/>
            <p:cNvSpPr txBox="true"/>
            <p:nvPr/>
          </p:nvSpPr>
          <p:spPr>
            <a:xfrm>
              <a:off x="0" y="-76200"/>
              <a:ext cx="1126082" cy="629692"/>
            </a:xfrm>
            <a:prstGeom prst="rect">
              <a:avLst/>
            </a:prstGeom>
          </p:spPr>
          <p:txBody>
            <a:bodyPr anchor="ctr" rtlCol="false" tIns="50800" lIns="50800" bIns="50800" rIns="50800"/>
            <a:lstStyle/>
            <a:p>
              <a:pPr algn="ctr">
                <a:lnSpc>
                  <a:spcPts val="3500"/>
                </a:lnSpc>
              </a:pPr>
            </a:p>
          </p:txBody>
        </p:sp>
      </p:grpSp>
      <p:grpSp>
        <p:nvGrpSpPr>
          <p:cNvPr name="Group 29" id="29"/>
          <p:cNvGrpSpPr/>
          <p:nvPr/>
        </p:nvGrpSpPr>
        <p:grpSpPr>
          <a:xfrm rot="5400000">
            <a:off x="3702522" y="3935414"/>
            <a:ext cx="812982" cy="4451516"/>
            <a:chOff x="0" y="0"/>
            <a:chExt cx="176422" cy="966008"/>
          </a:xfrm>
        </p:grpSpPr>
        <p:sp>
          <p:nvSpPr>
            <p:cNvPr name="Freeform 30" id="30"/>
            <p:cNvSpPr/>
            <p:nvPr/>
          </p:nvSpPr>
          <p:spPr>
            <a:xfrm flipH="false" flipV="false" rot="0">
              <a:off x="0" y="0"/>
              <a:ext cx="176423" cy="966008"/>
            </a:xfrm>
            <a:custGeom>
              <a:avLst/>
              <a:gdLst/>
              <a:ahLst/>
              <a:cxnLst/>
              <a:rect r="r" b="b" t="t" l="l"/>
              <a:pathLst>
                <a:path h="966008" w="176423">
                  <a:moveTo>
                    <a:pt x="88211" y="0"/>
                  </a:moveTo>
                  <a:lnTo>
                    <a:pt x="88211" y="0"/>
                  </a:lnTo>
                  <a:cubicBezTo>
                    <a:pt x="111606" y="0"/>
                    <a:pt x="134043" y="9294"/>
                    <a:pt x="150586" y="25836"/>
                  </a:cubicBezTo>
                  <a:cubicBezTo>
                    <a:pt x="167129" y="42379"/>
                    <a:pt x="176423" y="64816"/>
                    <a:pt x="176423" y="88211"/>
                  </a:cubicBezTo>
                  <a:lnTo>
                    <a:pt x="176423" y="877797"/>
                  </a:lnTo>
                  <a:cubicBezTo>
                    <a:pt x="176423" y="926515"/>
                    <a:pt x="136929" y="966008"/>
                    <a:pt x="88211" y="966008"/>
                  </a:cubicBezTo>
                  <a:lnTo>
                    <a:pt x="88211" y="966008"/>
                  </a:lnTo>
                  <a:cubicBezTo>
                    <a:pt x="39494" y="966008"/>
                    <a:pt x="0" y="926515"/>
                    <a:pt x="0" y="877797"/>
                  </a:cubicBezTo>
                  <a:lnTo>
                    <a:pt x="0" y="88211"/>
                  </a:lnTo>
                  <a:cubicBezTo>
                    <a:pt x="0" y="39494"/>
                    <a:pt x="39494" y="0"/>
                    <a:pt x="88211" y="0"/>
                  </a:cubicBezTo>
                  <a:close/>
                </a:path>
              </a:pathLst>
            </a:custGeom>
            <a:solidFill>
              <a:srgbClr val="D7B485"/>
            </a:solidFill>
            <a:ln w="38100" cap="rnd">
              <a:solidFill>
                <a:srgbClr val="453128"/>
              </a:solidFill>
              <a:prstDash val="dash"/>
              <a:round/>
            </a:ln>
          </p:spPr>
        </p:sp>
        <p:sp>
          <p:nvSpPr>
            <p:cNvPr name="TextBox 31" id="31"/>
            <p:cNvSpPr txBox="true"/>
            <p:nvPr/>
          </p:nvSpPr>
          <p:spPr>
            <a:xfrm>
              <a:off x="0" y="-76200"/>
              <a:ext cx="176422" cy="1042208"/>
            </a:xfrm>
            <a:prstGeom prst="rect">
              <a:avLst/>
            </a:prstGeom>
          </p:spPr>
          <p:txBody>
            <a:bodyPr anchor="ctr" rtlCol="false" tIns="50800" lIns="50800" bIns="50800" rIns="50800"/>
            <a:lstStyle/>
            <a:p>
              <a:pPr algn="ctr">
                <a:lnSpc>
                  <a:spcPts val="3500"/>
                </a:lnSpc>
              </a:pPr>
            </a:p>
          </p:txBody>
        </p:sp>
      </p:grpSp>
      <p:grpSp>
        <p:nvGrpSpPr>
          <p:cNvPr name="Group 32" id="32"/>
          <p:cNvGrpSpPr/>
          <p:nvPr/>
        </p:nvGrpSpPr>
        <p:grpSpPr>
          <a:xfrm rot="0">
            <a:off x="6909272" y="6110169"/>
            <a:ext cx="5189162" cy="2550576"/>
            <a:chOff x="0" y="0"/>
            <a:chExt cx="1126082" cy="553492"/>
          </a:xfrm>
        </p:grpSpPr>
        <p:sp>
          <p:nvSpPr>
            <p:cNvPr name="Freeform 33" id="33"/>
            <p:cNvSpPr/>
            <p:nvPr/>
          </p:nvSpPr>
          <p:spPr>
            <a:xfrm flipH="false" flipV="false" rot="0">
              <a:off x="0" y="0"/>
              <a:ext cx="1126082" cy="553492"/>
            </a:xfrm>
            <a:custGeom>
              <a:avLst/>
              <a:gdLst/>
              <a:ahLst/>
              <a:cxnLst/>
              <a:rect r="r" b="b" t="t" l="l"/>
              <a:pathLst>
                <a:path h="553492" w="1126082">
                  <a:moveTo>
                    <a:pt x="43266" y="0"/>
                  </a:moveTo>
                  <a:lnTo>
                    <a:pt x="1082816" y="0"/>
                  </a:lnTo>
                  <a:cubicBezTo>
                    <a:pt x="1094291" y="0"/>
                    <a:pt x="1105296" y="4558"/>
                    <a:pt x="1113410" y="12672"/>
                  </a:cubicBezTo>
                  <a:cubicBezTo>
                    <a:pt x="1121524" y="20786"/>
                    <a:pt x="1126082" y="31791"/>
                    <a:pt x="1126082" y="43266"/>
                  </a:cubicBezTo>
                  <a:lnTo>
                    <a:pt x="1126082" y="510226"/>
                  </a:lnTo>
                  <a:cubicBezTo>
                    <a:pt x="1126082" y="534121"/>
                    <a:pt x="1106711" y="553492"/>
                    <a:pt x="1082816" y="553492"/>
                  </a:cubicBezTo>
                  <a:lnTo>
                    <a:pt x="43266" y="553492"/>
                  </a:lnTo>
                  <a:cubicBezTo>
                    <a:pt x="19371" y="553492"/>
                    <a:pt x="0" y="534121"/>
                    <a:pt x="0" y="510226"/>
                  </a:cubicBezTo>
                  <a:lnTo>
                    <a:pt x="0" y="43266"/>
                  </a:lnTo>
                  <a:cubicBezTo>
                    <a:pt x="0" y="19371"/>
                    <a:pt x="19371" y="0"/>
                    <a:pt x="43266" y="0"/>
                  </a:cubicBezTo>
                  <a:close/>
                </a:path>
              </a:pathLst>
            </a:custGeom>
            <a:solidFill>
              <a:srgbClr val="000000">
                <a:alpha val="0"/>
              </a:srgbClr>
            </a:solidFill>
            <a:ln w="38100" cap="rnd">
              <a:solidFill>
                <a:srgbClr val="453128"/>
              </a:solidFill>
              <a:prstDash val="lgDash"/>
              <a:round/>
            </a:ln>
          </p:spPr>
        </p:sp>
        <p:sp>
          <p:nvSpPr>
            <p:cNvPr name="TextBox 34" id="34"/>
            <p:cNvSpPr txBox="true"/>
            <p:nvPr/>
          </p:nvSpPr>
          <p:spPr>
            <a:xfrm>
              <a:off x="0" y="-76200"/>
              <a:ext cx="1126082" cy="629692"/>
            </a:xfrm>
            <a:prstGeom prst="rect">
              <a:avLst/>
            </a:prstGeom>
          </p:spPr>
          <p:txBody>
            <a:bodyPr anchor="ctr" rtlCol="false" tIns="50800" lIns="50800" bIns="50800" rIns="50800"/>
            <a:lstStyle/>
            <a:p>
              <a:pPr algn="ctr">
                <a:lnSpc>
                  <a:spcPts val="3500"/>
                </a:lnSpc>
              </a:pPr>
            </a:p>
          </p:txBody>
        </p:sp>
      </p:grpSp>
      <p:grpSp>
        <p:nvGrpSpPr>
          <p:cNvPr name="Group 35" id="35"/>
          <p:cNvGrpSpPr/>
          <p:nvPr/>
        </p:nvGrpSpPr>
        <p:grpSpPr>
          <a:xfrm rot="5400000">
            <a:off x="9109441" y="3935414"/>
            <a:ext cx="812982" cy="4451516"/>
            <a:chOff x="0" y="0"/>
            <a:chExt cx="176422" cy="966008"/>
          </a:xfrm>
        </p:grpSpPr>
        <p:sp>
          <p:nvSpPr>
            <p:cNvPr name="Freeform 36" id="36"/>
            <p:cNvSpPr/>
            <p:nvPr/>
          </p:nvSpPr>
          <p:spPr>
            <a:xfrm flipH="false" flipV="false" rot="0">
              <a:off x="0" y="0"/>
              <a:ext cx="176423" cy="966008"/>
            </a:xfrm>
            <a:custGeom>
              <a:avLst/>
              <a:gdLst/>
              <a:ahLst/>
              <a:cxnLst/>
              <a:rect r="r" b="b" t="t" l="l"/>
              <a:pathLst>
                <a:path h="966008" w="176423">
                  <a:moveTo>
                    <a:pt x="88211" y="0"/>
                  </a:moveTo>
                  <a:lnTo>
                    <a:pt x="88211" y="0"/>
                  </a:lnTo>
                  <a:cubicBezTo>
                    <a:pt x="111606" y="0"/>
                    <a:pt x="134043" y="9294"/>
                    <a:pt x="150586" y="25836"/>
                  </a:cubicBezTo>
                  <a:cubicBezTo>
                    <a:pt x="167129" y="42379"/>
                    <a:pt x="176423" y="64816"/>
                    <a:pt x="176423" y="88211"/>
                  </a:cubicBezTo>
                  <a:lnTo>
                    <a:pt x="176423" y="877797"/>
                  </a:lnTo>
                  <a:cubicBezTo>
                    <a:pt x="176423" y="926515"/>
                    <a:pt x="136929" y="966008"/>
                    <a:pt x="88211" y="966008"/>
                  </a:cubicBezTo>
                  <a:lnTo>
                    <a:pt x="88211" y="966008"/>
                  </a:lnTo>
                  <a:cubicBezTo>
                    <a:pt x="39494" y="966008"/>
                    <a:pt x="0" y="926515"/>
                    <a:pt x="0" y="877797"/>
                  </a:cubicBezTo>
                  <a:lnTo>
                    <a:pt x="0" y="88211"/>
                  </a:lnTo>
                  <a:cubicBezTo>
                    <a:pt x="0" y="39494"/>
                    <a:pt x="39494" y="0"/>
                    <a:pt x="88211" y="0"/>
                  </a:cubicBezTo>
                  <a:close/>
                </a:path>
              </a:pathLst>
            </a:custGeom>
            <a:solidFill>
              <a:srgbClr val="D7B485"/>
            </a:solidFill>
            <a:ln w="38100" cap="rnd">
              <a:solidFill>
                <a:srgbClr val="453128"/>
              </a:solidFill>
              <a:prstDash val="dash"/>
              <a:round/>
            </a:ln>
          </p:spPr>
        </p:sp>
        <p:sp>
          <p:nvSpPr>
            <p:cNvPr name="TextBox 37" id="37"/>
            <p:cNvSpPr txBox="true"/>
            <p:nvPr/>
          </p:nvSpPr>
          <p:spPr>
            <a:xfrm>
              <a:off x="0" y="-76200"/>
              <a:ext cx="176422" cy="1042208"/>
            </a:xfrm>
            <a:prstGeom prst="rect">
              <a:avLst/>
            </a:prstGeom>
          </p:spPr>
          <p:txBody>
            <a:bodyPr anchor="ctr" rtlCol="false" tIns="50800" lIns="50800" bIns="50800" rIns="50800"/>
            <a:lstStyle/>
            <a:p>
              <a:pPr algn="ctr">
                <a:lnSpc>
                  <a:spcPts val="3500"/>
                </a:lnSpc>
              </a:pPr>
            </a:p>
          </p:txBody>
        </p:sp>
      </p:grpSp>
      <p:grpSp>
        <p:nvGrpSpPr>
          <p:cNvPr name="Group 38" id="38"/>
          <p:cNvGrpSpPr/>
          <p:nvPr/>
        </p:nvGrpSpPr>
        <p:grpSpPr>
          <a:xfrm rot="0">
            <a:off x="12327034" y="4168131"/>
            <a:ext cx="5189162" cy="2550576"/>
            <a:chOff x="0" y="0"/>
            <a:chExt cx="1126082" cy="553492"/>
          </a:xfrm>
        </p:grpSpPr>
        <p:sp>
          <p:nvSpPr>
            <p:cNvPr name="Freeform 39" id="39"/>
            <p:cNvSpPr/>
            <p:nvPr/>
          </p:nvSpPr>
          <p:spPr>
            <a:xfrm flipH="false" flipV="false" rot="0">
              <a:off x="0" y="0"/>
              <a:ext cx="1126082" cy="553492"/>
            </a:xfrm>
            <a:custGeom>
              <a:avLst/>
              <a:gdLst/>
              <a:ahLst/>
              <a:cxnLst/>
              <a:rect r="r" b="b" t="t" l="l"/>
              <a:pathLst>
                <a:path h="553492" w="1126082">
                  <a:moveTo>
                    <a:pt x="43266" y="0"/>
                  </a:moveTo>
                  <a:lnTo>
                    <a:pt x="1082816" y="0"/>
                  </a:lnTo>
                  <a:cubicBezTo>
                    <a:pt x="1094291" y="0"/>
                    <a:pt x="1105296" y="4558"/>
                    <a:pt x="1113410" y="12672"/>
                  </a:cubicBezTo>
                  <a:cubicBezTo>
                    <a:pt x="1121524" y="20786"/>
                    <a:pt x="1126082" y="31791"/>
                    <a:pt x="1126082" y="43266"/>
                  </a:cubicBezTo>
                  <a:lnTo>
                    <a:pt x="1126082" y="510226"/>
                  </a:lnTo>
                  <a:cubicBezTo>
                    <a:pt x="1126082" y="534121"/>
                    <a:pt x="1106711" y="553492"/>
                    <a:pt x="1082816" y="553492"/>
                  </a:cubicBezTo>
                  <a:lnTo>
                    <a:pt x="43266" y="553492"/>
                  </a:lnTo>
                  <a:cubicBezTo>
                    <a:pt x="19371" y="553492"/>
                    <a:pt x="0" y="534121"/>
                    <a:pt x="0" y="510226"/>
                  </a:cubicBezTo>
                  <a:lnTo>
                    <a:pt x="0" y="43266"/>
                  </a:lnTo>
                  <a:cubicBezTo>
                    <a:pt x="0" y="19371"/>
                    <a:pt x="19371" y="0"/>
                    <a:pt x="43266" y="0"/>
                  </a:cubicBezTo>
                  <a:close/>
                </a:path>
              </a:pathLst>
            </a:custGeom>
            <a:solidFill>
              <a:srgbClr val="000000">
                <a:alpha val="0"/>
              </a:srgbClr>
            </a:solidFill>
            <a:ln w="38100" cap="rnd">
              <a:solidFill>
                <a:srgbClr val="453128"/>
              </a:solidFill>
              <a:prstDash val="lgDash"/>
              <a:round/>
            </a:ln>
          </p:spPr>
        </p:sp>
        <p:sp>
          <p:nvSpPr>
            <p:cNvPr name="TextBox 40" id="40"/>
            <p:cNvSpPr txBox="true"/>
            <p:nvPr/>
          </p:nvSpPr>
          <p:spPr>
            <a:xfrm>
              <a:off x="0" y="-76200"/>
              <a:ext cx="1126082" cy="629692"/>
            </a:xfrm>
            <a:prstGeom prst="rect">
              <a:avLst/>
            </a:prstGeom>
          </p:spPr>
          <p:txBody>
            <a:bodyPr anchor="ctr" rtlCol="false" tIns="50800" lIns="50800" bIns="50800" rIns="50800"/>
            <a:lstStyle/>
            <a:p>
              <a:pPr algn="ctr">
                <a:lnSpc>
                  <a:spcPts val="3500"/>
                </a:lnSpc>
              </a:pPr>
            </a:p>
          </p:txBody>
        </p:sp>
      </p:grpSp>
      <p:grpSp>
        <p:nvGrpSpPr>
          <p:cNvPr name="Group 41" id="41"/>
          <p:cNvGrpSpPr/>
          <p:nvPr/>
        </p:nvGrpSpPr>
        <p:grpSpPr>
          <a:xfrm rot="5400000">
            <a:off x="14527203" y="1993376"/>
            <a:ext cx="812982" cy="4451516"/>
            <a:chOff x="0" y="0"/>
            <a:chExt cx="176422" cy="966008"/>
          </a:xfrm>
        </p:grpSpPr>
        <p:sp>
          <p:nvSpPr>
            <p:cNvPr name="Freeform 42" id="42"/>
            <p:cNvSpPr/>
            <p:nvPr/>
          </p:nvSpPr>
          <p:spPr>
            <a:xfrm flipH="false" flipV="false" rot="0">
              <a:off x="0" y="0"/>
              <a:ext cx="176423" cy="966008"/>
            </a:xfrm>
            <a:custGeom>
              <a:avLst/>
              <a:gdLst/>
              <a:ahLst/>
              <a:cxnLst/>
              <a:rect r="r" b="b" t="t" l="l"/>
              <a:pathLst>
                <a:path h="966008" w="176423">
                  <a:moveTo>
                    <a:pt x="88211" y="0"/>
                  </a:moveTo>
                  <a:lnTo>
                    <a:pt x="88211" y="0"/>
                  </a:lnTo>
                  <a:cubicBezTo>
                    <a:pt x="111606" y="0"/>
                    <a:pt x="134043" y="9294"/>
                    <a:pt x="150586" y="25836"/>
                  </a:cubicBezTo>
                  <a:cubicBezTo>
                    <a:pt x="167129" y="42379"/>
                    <a:pt x="176423" y="64816"/>
                    <a:pt x="176423" y="88211"/>
                  </a:cubicBezTo>
                  <a:lnTo>
                    <a:pt x="176423" y="877797"/>
                  </a:lnTo>
                  <a:cubicBezTo>
                    <a:pt x="176423" y="926515"/>
                    <a:pt x="136929" y="966008"/>
                    <a:pt x="88211" y="966008"/>
                  </a:cubicBezTo>
                  <a:lnTo>
                    <a:pt x="88211" y="966008"/>
                  </a:lnTo>
                  <a:cubicBezTo>
                    <a:pt x="39494" y="966008"/>
                    <a:pt x="0" y="926515"/>
                    <a:pt x="0" y="877797"/>
                  </a:cubicBezTo>
                  <a:lnTo>
                    <a:pt x="0" y="88211"/>
                  </a:lnTo>
                  <a:cubicBezTo>
                    <a:pt x="0" y="39494"/>
                    <a:pt x="39494" y="0"/>
                    <a:pt x="88211" y="0"/>
                  </a:cubicBezTo>
                  <a:close/>
                </a:path>
              </a:pathLst>
            </a:custGeom>
            <a:solidFill>
              <a:srgbClr val="D7B485"/>
            </a:solidFill>
            <a:ln w="38100" cap="rnd">
              <a:solidFill>
                <a:srgbClr val="453128"/>
              </a:solidFill>
              <a:prstDash val="dash"/>
              <a:round/>
            </a:ln>
          </p:spPr>
        </p:sp>
        <p:sp>
          <p:nvSpPr>
            <p:cNvPr name="TextBox 43" id="43"/>
            <p:cNvSpPr txBox="true"/>
            <p:nvPr/>
          </p:nvSpPr>
          <p:spPr>
            <a:xfrm>
              <a:off x="0" y="-76200"/>
              <a:ext cx="176422" cy="1042208"/>
            </a:xfrm>
            <a:prstGeom prst="rect">
              <a:avLst/>
            </a:prstGeom>
          </p:spPr>
          <p:txBody>
            <a:bodyPr anchor="ctr" rtlCol="false" tIns="50800" lIns="50800" bIns="50800" rIns="50800"/>
            <a:lstStyle/>
            <a:p>
              <a:pPr algn="ctr">
                <a:lnSpc>
                  <a:spcPts val="3500"/>
                </a:lnSpc>
              </a:pPr>
            </a:p>
          </p:txBody>
        </p:sp>
      </p:grpSp>
      <p:sp>
        <p:nvSpPr>
          <p:cNvPr name="Freeform 44" id="44"/>
          <p:cNvSpPr/>
          <p:nvPr/>
        </p:nvSpPr>
        <p:spPr>
          <a:xfrm flipH="false" flipV="false" rot="0">
            <a:off x="13391941" y="4734515"/>
            <a:ext cx="3083507" cy="1734473"/>
          </a:xfrm>
          <a:custGeom>
            <a:avLst/>
            <a:gdLst/>
            <a:ahLst/>
            <a:cxnLst/>
            <a:rect r="r" b="b" t="t" l="l"/>
            <a:pathLst>
              <a:path h="1734473" w="3083507">
                <a:moveTo>
                  <a:pt x="0" y="0"/>
                </a:moveTo>
                <a:lnTo>
                  <a:pt x="3083507" y="0"/>
                </a:lnTo>
                <a:lnTo>
                  <a:pt x="3083507" y="1734472"/>
                </a:lnTo>
                <a:lnTo>
                  <a:pt x="0" y="1734472"/>
                </a:lnTo>
                <a:lnTo>
                  <a:pt x="0" y="0"/>
                </a:lnTo>
                <a:close/>
              </a:path>
            </a:pathLst>
          </a:custGeom>
          <a:blipFill>
            <a:blip r:embed="rId6"/>
            <a:stretch>
              <a:fillRect l="0" t="0" r="0" b="0"/>
            </a:stretch>
          </a:blipFill>
        </p:spPr>
      </p:sp>
      <p:sp>
        <p:nvSpPr>
          <p:cNvPr name="Freeform 45" id="45"/>
          <p:cNvSpPr/>
          <p:nvPr/>
        </p:nvSpPr>
        <p:spPr>
          <a:xfrm flipH="false" flipV="false" rot="0">
            <a:off x="7670771" y="6718707"/>
            <a:ext cx="3690322" cy="1800157"/>
          </a:xfrm>
          <a:custGeom>
            <a:avLst/>
            <a:gdLst/>
            <a:ahLst/>
            <a:cxnLst/>
            <a:rect r="r" b="b" t="t" l="l"/>
            <a:pathLst>
              <a:path h="1800157" w="3690322">
                <a:moveTo>
                  <a:pt x="0" y="0"/>
                </a:moveTo>
                <a:lnTo>
                  <a:pt x="3690322" y="0"/>
                </a:lnTo>
                <a:lnTo>
                  <a:pt x="3690322" y="1800157"/>
                </a:lnTo>
                <a:lnTo>
                  <a:pt x="0" y="1800157"/>
                </a:lnTo>
                <a:lnTo>
                  <a:pt x="0" y="0"/>
                </a:lnTo>
                <a:close/>
              </a:path>
            </a:pathLst>
          </a:custGeom>
          <a:blipFill>
            <a:blip r:embed="rId7"/>
            <a:stretch>
              <a:fillRect l="0" t="0" r="0" b="0"/>
            </a:stretch>
          </a:blipFill>
        </p:spPr>
      </p:sp>
      <p:sp>
        <p:nvSpPr>
          <p:cNvPr name="Freeform 46" id="46"/>
          <p:cNvSpPr/>
          <p:nvPr/>
        </p:nvSpPr>
        <p:spPr>
          <a:xfrm flipH="false" flipV="false" rot="0">
            <a:off x="3434088" y="6815998"/>
            <a:ext cx="1301533" cy="1605575"/>
          </a:xfrm>
          <a:custGeom>
            <a:avLst/>
            <a:gdLst/>
            <a:ahLst/>
            <a:cxnLst/>
            <a:rect r="r" b="b" t="t" l="l"/>
            <a:pathLst>
              <a:path h="1605575" w="1301533">
                <a:moveTo>
                  <a:pt x="0" y="0"/>
                </a:moveTo>
                <a:lnTo>
                  <a:pt x="1301533" y="0"/>
                </a:lnTo>
                <a:lnTo>
                  <a:pt x="1301533" y="1605575"/>
                </a:lnTo>
                <a:lnTo>
                  <a:pt x="0" y="1605575"/>
                </a:lnTo>
                <a:lnTo>
                  <a:pt x="0" y="0"/>
                </a:lnTo>
                <a:close/>
              </a:path>
            </a:pathLst>
          </a:custGeom>
          <a:blipFill>
            <a:blip r:embed="rId8"/>
            <a:stretch>
              <a:fillRect l="0" t="0" r="0" b="0"/>
            </a:stretch>
          </a:blipFill>
        </p:spPr>
      </p:sp>
      <p:sp>
        <p:nvSpPr>
          <p:cNvPr name="Freeform 47" id="47"/>
          <p:cNvSpPr/>
          <p:nvPr/>
        </p:nvSpPr>
        <p:spPr>
          <a:xfrm flipH="false" flipV="false" rot="0">
            <a:off x="2688783" y="3254782"/>
            <a:ext cx="2816302" cy="1479732"/>
          </a:xfrm>
          <a:custGeom>
            <a:avLst/>
            <a:gdLst/>
            <a:ahLst/>
            <a:cxnLst/>
            <a:rect r="r" b="b" t="t" l="l"/>
            <a:pathLst>
              <a:path h="1479732" w="2816302">
                <a:moveTo>
                  <a:pt x="0" y="0"/>
                </a:moveTo>
                <a:lnTo>
                  <a:pt x="2816302" y="0"/>
                </a:lnTo>
                <a:lnTo>
                  <a:pt x="2816302" y="1479733"/>
                </a:lnTo>
                <a:lnTo>
                  <a:pt x="0" y="1479733"/>
                </a:lnTo>
                <a:lnTo>
                  <a:pt x="0" y="0"/>
                </a:lnTo>
                <a:close/>
              </a:path>
            </a:pathLst>
          </a:custGeom>
          <a:blipFill>
            <a:blip r:embed="rId9"/>
            <a:stretch>
              <a:fillRect l="0" t="0" r="0" b="0"/>
            </a:stretch>
          </a:blipFill>
        </p:spPr>
      </p:sp>
      <p:sp>
        <p:nvSpPr>
          <p:cNvPr name="Freeform 48" id="48"/>
          <p:cNvSpPr/>
          <p:nvPr/>
        </p:nvSpPr>
        <p:spPr>
          <a:xfrm flipH="false" flipV="false" rot="0">
            <a:off x="8559611" y="3092212"/>
            <a:ext cx="1667393" cy="1804873"/>
          </a:xfrm>
          <a:custGeom>
            <a:avLst/>
            <a:gdLst/>
            <a:ahLst/>
            <a:cxnLst/>
            <a:rect r="r" b="b" t="t" l="l"/>
            <a:pathLst>
              <a:path h="1804873" w="1667393">
                <a:moveTo>
                  <a:pt x="0" y="0"/>
                </a:moveTo>
                <a:lnTo>
                  <a:pt x="1667393" y="0"/>
                </a:lnTo>
                <a:lnTo>
                  <a:pt x="1667393" y="1804873"/>
                </a:lnTo>
                <a:lnTo>
                  <a:pt x="0" y="1804873"/>
                </a:lnTo>
                <a:lnTo>
                  <a:pt x="0" y="0"/>
                </a:lnTo>
                <a:close/>
              </a:path>
            </a:pathLst>
          </a:custGeom>
          <a:blipFill>
            <a:blip r:embed="rId10"/>
            <a:stretch>
              <a:fillRect l="0" t="0" r="0" b="0"/>
            </a:stretch>
          </a:blipFill>
        </p:spPr>
      </p:sp>
      <p:sp>
        <p:nvSpPr>
          <p:cNvPr name="TextBox 49" id="49"/>
          <p:cNvSpPr txBox="true"/>
          <p:nvPr/>
        </p:nvSpPr>
        <p:spPr>
          <a:xfrm rot="0">
            <a:off x="5227523" y="453414"/>
            <a:ext cx="8125691" cy="1418050"/>
          </a:xfrm>
          <a:prstGeom prst="rect">
            <a:avLst/>
          </a:prstGeom>
        </p:spPr>
        <p:txBody>
          <a:bodyPr anchor="t" rtlCol="false" tIns="0" lIns="0" bIns="0" rIns="0">
            <a:spAutoFit/>
          </a:bodyPr>
          <a:lstStyle/>
          <a:p>
            <a:pPr algn="ctr">
              <a:lnSpc>
                <a:spcPts val="11491"/>
              </a:lnSpc>
            </a:pPr>
            <a:r>
              <a:rPr lang="en-US" sz="8208">
                <a:solidFill>
                  <a:srgbClr val="453128"/>
                </a:solidFill>
                <a:latin typeface="Stella Bold"/>
              </a:rPr>
              <a:t>TECHNOLOGY USED</a:t>
            </a:r>
          </a:p>
        </p:txBody>
      </p:sp>
      <p:sp>
        <p:nvSpPr>
          <p:cNvPr name="TextBox 50" id="50"/>
          <p:cNvSpPr txBox="true"/>
          <p:nvPr/>
        </p:nvSpPr>
        <p:spPr>
          <a:xfrm rot="0">
            <a:off x="7392402" y="2175766"/>
            <a:ext cx="4198745" cy="720407"/>
          </a:xfrm>
          <a:prstGeom prst="rect">
            <a:avLst/>
          </a:prstGeom>
        </p:spPr>
        <p:txBody>
          <a:bodyPr anchor="t" rtlCol="false" tIns="0" lIns="0" bIns="0" rIns="0">
            <a:spAutoFit/>
          </a:bodyPr>
          <a:lstStyle/>
          <a:p>
            <a:pPr algn="ctr">
              <a:lnSpc>
                <a:spcPts val="5655"/>
              </a:lnSpc>
            </a:pPr>
            <a:r>
              <a:rPr lang="en-US" sz="4039">
                <a:solidFill>
                  <a:srgbClr val="000000"/>
                </a:solidFill>
                <a:latin typeface="Stella"/>
              </a:rPr>
              <a:t>JAVASCRIPT</a:t>
            </a:r>
          </a:p>
        </p:txBody>
      </p:sp>
      <p:sp>
        <p:nvSpPr>
          <p:cNvPr name="TextBox 51" id="51"/>
          <p:cNvSpPr txBox="true"/>
          <p:nvPr/>
        </p:nvSpPr>
        <p:spPr>
          <a:xfrm rot="0">
            <a:off x="2009641" y="5748581"/>
            <a:ext cx="4198745" cy="720407"/>
          </a:xfrm>
          <a:prstGeom prst="rect">
            <a:avLst/>
          </a:prstGeom>
        </p:spPr>
        <p:txBody>
          <a:bodyPr anchor="t" rtlCol="false" tIns="0" lIns="0" bIns="0" rIns="0">
            <a:spAutoFit/>
          </a:bodyPr>
          <a:lstStyle/>
          <a:p>
            <a:pPr algn="ctr">
              <a:lnSpc>
                <a:spcPts val="5655"/>
              </a:lnSpc>
            </a:pPr>
            <a:r>
              <a:rPr lang="en-US" sz="4039">
                <a:solidFill>
                  <a:srgbClr val="000000"/>
                </a:solidFill>
                <a:latin typeface="Stella"/>
              </a:rPr>
              <a:t>SQL</a:t>
            </a:r>
          </a:p>
        </p:txBody>
      </p:sp>
      <p:sp>
        <p:nvSpPr>
          <p:cNvPr name="TextBox 52" id="52"/>
          <p:cNvSpPr txBox="true"/>
          <p:nvPr/>
        </p:nvSpPr>
        <p:spPr>
          <a:xfrm rot="0">
            <a:off x="7416560" y="5748581"/>
            <a:ext cx="4198745" cy="720407"/>
          </a:xfrm>
          <a:prstGeom prst="rect">
            <a:avLst/>
          </a:prstGeom>
        </p:spPr>
        <p:txBody>
          <a:bodyPr anchor="t" rtlCol="false" tIns="0" lIns="0" bIns="0" rIns="0">
            <a:spAutoFit/>
          </a:bodyPr>
          <a:lstStyle/>
          <a:p>
            <a:pPr algn="ctr">
              <a:lnSpc>
                <a:spcPts val="5655"/>
              </a:lnSpc>
            </a:pPr>
            <a:r>
              <a:rPr lang="en-US" sz="4039">
                <a:solidFill>
                  <a:srgbClr val="000000"/>
                </a:solidFill>
                <a:latin typeface="Stella"/>
              </a:rPr>
              <a:t>LARAVEL</a:t>
            </a:r>
          </a:p>
        </p:txBody>
      </p:sp>
      <p:sp>
        <p:nvSpPr>
          <p:cNvPr name="TextBox 53" id="53"/>
          <p:cNvSpPr txBox="true"/>
          <p:nvPr/>
        </p:nvSpPr>
        <p:spPr>
          <a:xfrm rot="0">
            <a:off x="12834322" y="3806543"/>
            <a:ext cx="4198745" cy="720407"/>
          </a:xfrm>
          <a:prstGeom prst="rect">
            <a:avLst/>
          </a:prstGeom>
        </p:spPr>
        <p:txBody>
          <a:bodyPr anchor="t" rtlCol="false" tIns="0" lIns="0" bIns="0" rIns="0">
            <a:spAutoFit/>
          </a:bodyPr>
          <a:lstStyle/>
          <a:p>
            <a:pPr algn="ctr">
              <a:lnSpc>
                <a:spcPts val="5655"/>
              </a:lnSpc>
            </a:pPr>
            <a:r>
              <a:rPr lang="en-US" sz="4039">
                <a:solidFill>
                  <a:srgbClr val="000000"/>
                </a:solidFill>
                <a:latin typeface="Stella"/>
              </a:rPr>
              <a:t>BADGES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211576" y="378618"/>
            <a:ext cx="16826249" cy="9712600"/>
            <a:chOff x="0" y="0"/>
            <a:chExt cx="4431605" cy="2558051"/>
          </a:xfrm>
        </p:grpSpPr>
        <p:sp>
          <p:nvSpPr>
            <p:cNvPr name="Freeform 3" id="3"/>
            <p:cNvSpPr/>
            <p:nvPr/>
          </p:nvSpPr>
          <p:spPr>
            <a:xfrm flipH="false" flipV="false" rot="0">
              <a:off x="0" y="0"/>
              <a:ext cx="4431605" cy="2558051"/>
            </a:xfrm>
            <a:custGeom>
              <a:avLst/>
              <a:gdLst/>
              <a:ahLst/>
              <a:cxnLst/>
              <a:rect r="r" b="b" t="t" l="l"/>
              <a:pathLst>
                <a:path h="2558051" w="4431605">
                  <a:moveTo>
                    <a:pt x="0" y="0"/>
                  </a:moveTo>
                  <a:lnTo>
                    <a:pt x="4431605" y="0"/>
                  </a:lnTo>
                  <a:lnTo>
                    <a:pt x="4431605" y="2558051"/>
                  </a:lnTo>
                  <a:lnTo>
                    <a:pt x="0" y="2558051"/>
                  </a:lnTo>
                  <a:close/>
                </a:path>
              </a:pathLst>
            </a:custGeom>
            <a:solidFill>
              <a:srgbClr val="FFF5E0"/>
            </a:solidFill>
          </p:spPr>
        </p:sp>
        <p:sp>
          <p:nvSpPr>
            <p:cNvPr name="TextBox 4" id="4"/>
            <p:cNvSpPr txBox="true"/>
            <p:nvPr/>
          </p:nvSpPr>
          <p:spPr>
            <a:xfrm>
              <a:off x="0" y="-47625"/>
              <a:ext cx="4431605" cy="260567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540075" y="204267"/>
            <a:ext cx="9497750" cy="10339086"/>
          </a:xfrm>
          <a:custGeom>
            <a:avLst/>
            <a:gdLst/>
            <a:ahLst/>
            <a:cxnLst/>
            <a:rect r="r" b="b" t="t" l="l"/>
            <a:pathLst>
              <a:path h="10339086" w="9497750">
                <a:moveTo>
                  <a:pt x="0" y="0"/>
                </a:moveTo>
                <a:lnTo>
                  <a:pt x="9497750" y="0"/>
                </a:lnTo>
                <a:lnTo>
                  <a:pt x="9497750" y="10339086"/>
                </a:lnTo>
                <a:lnTo>
                  <a:pt x="0" y="10339086"/>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211576" y="-663217"/>
            <a:ext cx="10355449" cy="10950217"/>
          </a:xfrm>
          <a:custGeom>
            <a:avLst/>
            <a:gdLst/>
            <a:ahLst/>
            <a:cxnLst/>
            <a:rect r="r" b="b" t="t" l="l"/>
            <a:pathLst>
              <a:path h="10950217" w="10355449">
                <a:moveTo>
                  <a:pt x="0" y="0"/>
                </a:moveTo>
                <a:lnTo>
                  <a:pt x="10355448" y="0"/>
                </a:lnTo>
                <a:lnTo>
                  <a:pt x="10355448" y="10950217"/>
                </a:lnTo>
                <a:lnTo>
                  <a:pt x="0" y="10950217"/>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Freeform 7" id="7"/>
          <p:cNvSpPr/>
          <p:nvPr/>
        </p:nvSpPr>
        <p:spPr>
          <a:xfrm flipH="false" flipV="false" rot="0">
            <a:off x="-1912532" y="8363685"/>
            <a:ext cx="4582301" cy="5451572"/>
          </a:xfrm>
          <a:custGeom>
            <a:avLst/>
            <a:gdLst/>
            <a:ahLst/>
            <a:cxnLst/>
            <a:rect r="r" b="b" t="t" l="l"/>
            <a:pathLst>
              <a:path h="5451572" w="4582301">
                <a:moveTo>
                  <a:pt x="0" y="0"/>
                </a:moveTo>
                <a:lnTo>
                  <a:pt x="4582301" y="0"/>
                </a:lnTo>
                <a:lnTo>
                  <a:pt x="4582301"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8" id="8"/>
          <p:cNvGraphicFramePr>
            <a:graphicFrameLocks noGrp="true"/>
          </p:cNvGraphicFramePr>
          <p:nvPr/>
        </p:nvGraphicFramePr>
        <p:xfrm>
          <a:off x="5257553" y="378618"/>
          <a:ext cx="11788113" cy="9719089"/>
        </p:xfrm>
        <a:graphic>
          <a:graphicData uri="http://schemas.openxmlformats.org/drawingml/2006/table">
            <a:tbl>
              <a:tblPr/>
              <a:tblGrid>
                <a:gridCol w="4144807"/>
                <a:gridCol w="1487890"/>
                <a:gridCol w="1714699"/>
                <a:gridCol w="1376100"/>
                <a:gridCol w="3064618"/>
              </a:tblGrid>
              <a:tr h="764999">
                <a:tc>
                  <a:txBody>
                    <a:bodyPr anchor="t" rtlCol="false"/>
                    <a:lstStyle/>
                    <a:p>
                      <a:pPr algn="ctr">
                        <a:lnSpc>
                          <a:spcPts val="2380"/>
                        </a:lnSpc>
                        <a:defRPr/>
                      </a:pPr>
                      <a:r>
                        <a:rPr lang="en-US" sz="1700">
                          <a:solidFill>
                            <a:srgbClr val="000000"/>
                          </a:solidFill>
                          <a:latin typeface="Arimo Bold"/>
                        </a:rPr>
                        <a:t>Features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Arimo Bold"/>
                        </a:rPr>
                        <a:t>UFUTURE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Arimo Bold"/>
                        </a:rPr>
                        <a:t>PutraBLAST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Arimo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a:solidFill>
                            <a:srgbClr val="000000"/>
                          </a:solidFill>
                          <a:latin typeface="Arimo Bold"/>
                        </a:rPr>
                        <a:t>KVPD E-Learning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11">
                <a:tc>
                  <a:txBody>
                    <a:bodyPr anchor="t" rtlCol="false"/>
                    <a:lstStyle/>
                    <a:p>
                      <a:pPr algn="ctr">
                        <a:lnSpc>
                          <a:spcPts val="2380"/>
                        </a:lnSpc>
                        <a:defRPr/>
                      </a:pPr>
                      <a:r>
                        <a:rPr lang="en-US" sz="1700">
                          <a:solidFill>
                            <a:srgbClr val="000000"/>
                          </a:solidFill>
                          <a:latin typeface="Arimo"/>
                        </a:rPr>
                        <a:t>Login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5977">
                <a:tc>
                  <a:txBody>
                    <a:bodyPr anchor="t" rtlCol="false"/>
                    <a:lstStyle/>
                    <a:p>
                      <a:pPr algn="ctr">
                        <a:lnSpc>
                          <a:spcPts val="2380"/>
                        </a:lnSpc>
                        <a:defRPr/>
                      </a:pPr>
                      <a:r>
                        <a:rPr lang="en-US" sz="1700">
                          <a:solidFill>
                            <a:srgbClr val="000000"/>
                          </a:solidFill>
                          <a:latin typeface="Arimo"/>
                        </a:rPr>
                        <a:t>Register Account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11">
                <a:tc>
                  <a:txBody>
                    <a:bodyPr anchor="t" rtlCol="false"/>
                    <a:lstStyle/>
                    <a:p>
                      <a:pPr algn="ctr">
                        <a:lnSpc>
                          <a:spcPts val="2380"/>
                        </a:lnSpc>
                        <a:defRPr/>
                      </a:pPr>
                      <a:r>
                        <a:rPr lang="en-US" sz="1700">
                          <a:solidFill>
                            <a:srgbClr val="000000"/>
                          </a:solidFill>
                          <a:latin typeface="Arimo"/>
                        </a:rPr>
                        <a:t>Manage Course and Class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11">
                <a:tc>
                  <a:txBody>
                    <a:bodyPr anchor="t" rtlCol="false"/>
                    <a:lstStyle/>
                    <a:p>
                      <a:pPr algn="ctr">
                        <a:lnSpc>
                          <a:spcPts val="2380"/>
                        </a:lnSpc>
                        <a:defRPr/>
                      </a:pPr>
                      <a:r>
                        <a:rPr lang="en-US" sz="1700">
                          <a:solidFill>
                            <a:srgbClr val="000000"/>
                          </a:solidFill>
                          <a:latin typeface="Arimo"/>
                        </a:rPr>
                        <a:t>Manage User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11">
                <a:tc>
                  <a:txBody>
                    <a:bodyPr anchor="t" rtlCol="false"/>
                    <a:lstStyle/>
                    <a:p>
                      <a:pPr algn="ctr">
                        <a:lnSpc>
                          <a:spcPts val="2380"/>
                        </a:lnSpc>
                        <a:defRPr/>
                      </a:pPr>
                      <a:r>
                        <a:rPr lang="en-US" sz="1700">
                          <a:solidFill>
                            <a:srgbClr val="000000"/>
                          </a:solidFill>
                          <a:latin typeface="Arimo"/>
                        </a:rPr>
                        <a:t>Manage Course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11">
                <a:tc>
                  <a:txBody>
                    <a:bodyPr anchor="t" rtlCol="false"/>
                    <a:lstStyle/>
                    <a:p>
                      <a:pPr algn="ctr">
                        <a:lnSpc>
                          <a:spcPts val="2380"/>
                        </a:lnSpc>
                        <a:defRPr/>
                      </a:pPr>
                      <a:r>
                        <a:rPr lang="en-US" sz="1700">
                          <a:solidFill>
                            <a:srgbClr val="000000"/>
                          </a:solidFill>
                          <a:latin typeface="Arimo"/>
                        </a:rPr>
                        <a:t>Manage Learning Material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11">
                <a:tc>
                  <a:txBody>
                    <a:bodyPr anchor="t" rtlCol="false"/>
                    <a:lstStyle/>
                    <a:p>
                      <a:pPr algn="ctr">
                        <a:lnSpc>
                          <a:spcPts val="2380"/>
                        </a:lnSpc>
                        <a:defRPr/>
                      </a:pPr>
                      <a:r>
                        <a:rPr lang="en-US" sz="1700">
                          <a:solidFill>
                            <a:srgbClr val="000000"/>
                          </a:solidFill>
                          <a:latin typeface="Arimo"/>
                        </a:rPr>
                        <a:t>Manage Assessment and Assignment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11">
                <a:tc>
                  <a:txBody>
                    <a:bodyPr anchor="t" rtlCol="false"/>
                    <a:lstStyle/>
                    <a:p>
                      <a:pPr algn="ctr">
                        <a:lnSpc>
                          <a:spcPts val="2380"/>
                        </a:lnSpc>
                        <a:defRPr/>
                      </a:pPr>
                      <a:r>
                        <a:rPr lang="en-US" sz="1700">
                          <a:solidFill>
                            <a:srgbClr val="000000"/>
                          </a:solidFill>
                          <a:latin typeface="Arimo"/>
                        </a:rPr>
                        <a:t>Record Grade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11">
                <a:tc>
                  <a:txBody>
                    <a:bodyPr anchor="t" rtlCol="false"/>
                    <a:lstStyle/>
                    <a:p>
                      <a:pPr algn="ctr">
                        <a:lnSpc>
                          <a:spcPts val="2380"/>
                        </a:lnSpc>
                        <a:defRPr/>
                      </a:pPr>
                      <a:r>
                        <a:rPr lang="en-US" sz="1700">
                          <a:solidFill>
                            <a:srgbClr val="000000"/>
                          </a:solidFill>
                          <a:latin typeface="Arimo"/>
                        </a:rPr>
                        <a:t>Track SKM Level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11">
                <a:tc>
                  <a:txBody>
                    <a:bodyPr anchor="t" rtlCol="false"/>
                    <a:lstStyle/>
                    <a:p>
                      <a:pPr algn="ctr">
                        <a:lnSpc>
                          <a:spcPts val="2380"/>
                        </a:lnSpc>
                        <a:defRPr/>
                      </a:pPr>
                      <a:r>
                        <a:rPr lang="en-US" sz="1700">
                          <a:solidFill>
                            <a:srgbClr val="000000"/>
                          </a:solidFill>
                          <a:latin typeface="Arimo"/>
                        </a:rPr>
                        <a:t>Generate Report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11">
                <a:tc>
                  <a:txBody>
                    <a:bodyPr anchor="t" rtlCol="false"/>
                    <a:lstStyle/>
                    <a:p>
                      <a:pPr algn="ctr">
                        <a:lnSpc>
                          <a:spcPts val="2380"/>
                        </a:lnSpc>
                        <a:defRPr/>
                      </a:pPr>
                      <a:r>
                        <a:rPr lang="en-US" sz="1700">
                          <a:solidFill>
                            <a:srgbClr val="000000"/>
                          </a:solidFill>
                          <a:latin typeface="Arimo"/>
                        </a:rPr>
                        <a:t>Manage Feedback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40992" y="3206096"/>
            <a:ext cx="5257553" cy="3594105"/>
          </a:xfrm>
          <a:prstGeom prst="rect">
            <a:avLst/>
          </a:prstGeom>
        </p:spPr>
        <p:txBody>
          <a:bodyPr anchor="t" rtlCol="false" tIns="0" lIns="0" bIns="0" rIns="0">
            <a:spAutoFit/>
          </a:bodyPr>
          <a:lstStyle/>
          <a:p>
            <a:pPr algn="ctr">
              <a:lnSpc>
                <a:spcPts val="6935"/>
              </a:lnSpc>
            </a:pPr>
            <a:r>
              <a:rPr lang="en-US" sz="7300">
                <a:solidFill>
                  <a:srgbClr val="5D3E18"/>
                </a:solidFill>
                <a:latin typeface="Stella"/>
              </a:rPr>
              <a:t>COMPARISON WITH EXISTING SYSTEM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TextBox 7" id="7"/>
          <p:cNvSpPr txBox="true"/>
          <p:nvPr/>
        </p:nvSpPr>
        <p:spPr>
          <a:xfrm rot="0">
            <a:off x="472791" y="4076330"/>
            <a:ext cx="17342419" cy="1590675"/>
          </a:xfrm>
          <a:prstGeom prst="rect">
            <a:avLst/>
          </a:prstGeom>
        </p:spPr>
        <p:txBody>
          <a:bodyPr anchor="t" rtlCol="false" tIns="0" lIns="0" bIns="0" rIns="0">
            <a:spAutoFit/>
          </a:bodyPr>
          <a:lstStyle/>
          <a:p>
            <a:pPr algn="ctr">
              <a:lnSpc>
                <a:spcPts val="11400"/>
              </a:lnSpc>
            </a:pPr>
            <a:r>
              <a:rPr lang="en-US" sz="12000">
                <a:solidFill>
                  <a:srgbClr val="5D3E18"/>
                </a:solidFill>
                <a:latin typeface="Stella"/>
              </a:rPr>
              <a:t>METHODOLOGY</a:t>
            </a:r>
          </a:p>
        </p:txBody>
      </p:sp>
      <p:sp>
        <p:nvSpPr>
          <p:cNvPr name="Freeform 8" id="8"/>
          <p:cNvSpPr/>
          <p:nvPr/>
        </p:nvSpPr>
        <p:spPr>
          <a:xfrm flipH="false" flipV="false" rot="0">
            <a:off x="-1301569" y="-586564"/>
            <a:ext cx="7315200" cy="3684201"/>
          </a:xfrm>
          <a:custGeom>
            <a:avLst/>
            <a:gdLst/>
            <a:ahLst/>
            <a:cxnLst/>
            <a:rect r="r" b="b" t="t" l="l"/>
            <a:pathLst>
              <a:path h="3684201" w="7315200">
                <a:moveTo>
                  <a:pt x="0" y="0"/>
                </a:moveTo>
                <a:lnTo>
                  <a:pt x="7315200" y="0"/>
                </a:lnTo>
                <a:lnTo>
                  <a:pt x="7315200" y="3684200"/>
                </a:lnTo>
                <a:lnTo>
                  <a:pt x="0" y="3684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618785" y="6025182"/>
            <a:ext cx="7315200" cy="3684201"/>
          </a:xfrm>
          <a:custGeom>
            <a:avLst/>
            <a:gdLst/>
            <a:ahLst/>
            <a:cxnLst/>
            <a:rect r="r" b="b" t="t" l="l"/>
            <a:pathLst>
              <a:path h="3684201" w="7315200">
                <a:moveTo>
                  <a:pt x="0" y="0"/>
                </a:moveTo>
                <a:lnTo>
                  <a:pt x="7315200" y="0"/>
                </a:lnTo>
                <a:lnTo>
                  <a:pt x="7315200" y="3684200"/>
                </a:lnTo>
                <a:lnTo>
                  <a:pt x="0" y="3684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6038658"/>
            <a:ext cx="5832907" cy="4805238"/>
          </a:xfrm>
          <a:custGeom>
            <a:avLst/>
            <a:gdLst/>
            <a:ahLst/>
            <a:cxnLst/>
            <a:rect r="r" b="b" t="t" l="l"/>
            <a:pathLst>
              <a:path h="4805238" w="5832907">
                <a:moveTo>
                  <a:pt x="0" y="0"/>
                </a:moveTo>
                <a:lnTo>
                  <a:pt x="5832907" y="0"/>
                </a:lnTo>
                <a:lnTo>
                  <a:pt x="5832907" y="4805238"/>
                </a:lnTo>
                <a:lnTo>
                  <a:pt x="0" y="4805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Freeform 7" id="7"/>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8" id="8"/>
          <p:cNvGraphicFramePr>
            <a:graphicFrameLocks noGrp="true"/>
          </p:cNvGraphicFramePr>
          <p:nvPr/>
        </p:nvGraphicFramePr>
        <p:xfrm>
          <a:off x="1728113" y="2414529"/>
          <a:ext cx="15140830" cy="5467350"/>
        </p:xfrm>
        <a:graphic>
          <a:graphicData uri="http://schemas.openxmlformats.org/drawingml/2006/table">
            <a:tbl>
              <a:tblPr/>
              <a:tblGrid>
                <a:gridCol w="2778047"/>
                <a:gridCol w="7788159"/>
                <a:gridCol w="4574624"/>
              </a:tblGrid>
              <a:tr h="815307">
                <a:tc>
                  <a:txBody>
                    <a:bodyPr anchor="t" rtlCol="false"/>
                    <a:lstStyle/>
                    <a:p>
                      <a:pPr algn="ctr">
                        <a:lnSpc>
                          <a:spcPts val="2659"/>
                        </a:lnSpc>
                        <a:defRPr/>
                      </a:pPr>
                      <a:r>
                        <a:rPr lang="en-US" sz="1899">
                          <a:solidFill>
                            <a:srgbClr val="000000"/>
                          </a:solidFill>
                          <a:latin typeface="Arimo Bold"/>
                        </a:rPr>
                        <a:t>Phase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Task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Output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22450">
                <a:tc>
                  <a:txBody>
                    <a:bodyPr anchor="t" rtlCol="false"/>
                    <a:lstStyle/>
                    <a:p>
                      <a:pPr algn="ctr">
                        <a:lnSpc>
                          <a:spcPts val="2659"/>
                        </a:lnSpc>
                        <a:defRPr/>
                      </a:pPr>
                      <a:r>
                        <a:rPr lang="en-US" sz="1899">
                          <a:solidFill>
                            <a:srgbClr val="000000"/>
                          </a:solidFill>
                          <a:latin typeface="Arimo"/>
                        </a:rPr>
                        <a:t>Planning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Propose project. </a:t>
                      </a:r>
                      <a:endParaRPr lang="en-US" sz="1100"/>
                    </a:p>
                    <a:p>
                      <a:pPr marL="410209" indent="-205105" lvl="1">
                        <a:lnSpc>
                          <a:spcPts val="2659"/>
                        </a:lnSpc>
                        <a:buFont typeface="Arial"/>
                        <a:buChar char="•"/>
                      </a:pPr>
                      <a:r>
                        <a:rPr lang="en-US" sz="1899">
                          <a:solidFill>
                            <a:srgbClr val="000000"/>
                          </a:solidFill>
                          <a:latin typeface="Arimo"/>
                        </a:rPr>
                        <a:t>Task scheduling. </a:t>
                      </a:r>
                    </a:p>
                    <a:p>
                      <a:pPr marL="410209" indent="-205105" lvl="1">
                        <a:lnSpc>
                          <a:spcPts val="2659"/>
                        </a:lnSpc>
                        <a:buFont typeface="Arial"/>
                        <a:buChar char="•"/>
                      </a:pPr>
                      <a:r>
                        <a:rPr lang="en-US" sz="1899">
                          <a:solidFill>
                            <a:srgbClr val="000000"/>
                          </a:solidFill>
                          <a:latin typeface="Arimo"/>
                        </a:rPr>
                        <a:t>Identify problem, scope and objective</a:t>
                      </a:r>
                    </a:p>
                    <a:p>
                      <a:pPr marL="410209" indent="-205105" lvl="1">
                        <a:lnSpc>
                          <a:spcPts val="2659"/>
                        </a:lnSpc>
                        <a:buFont typeface="Arial"/>
                        <a:buChar char="•"/>
                      </a:pPr>
                      <a:r>
                        <a:rPr lang="en-US" sz="1899">
                          <a:solidFill>
                            <a:srgbClr val="000000"/>
                          </a:solidFill>
                          <a:latin typeface="Arimo"/>
                        </a:rPr>
                        <a:t>Collect and analyze the information.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Proposal</a:t>
                      </a:r>
                      <a:endParaRPr lang="en-US" sz="1100"/>
                    </a:p>
                    <a:p>
                      <a:pPr marL="410209" indent="-205105" lvl="1">
                        <a:lnSpc>
                          <a:spcPts val="2659"/>
                        </a:lnSpc>
                        <a:buFont typeface="Arial"/>
                        <a:buChar char="•"/>
                      </a:pPr>
                      <a:r>
                        <a:rPr lang="en-US" sz="1899">
                          <a:solidFill>
                            <a:srgbClr val="000000"/>
                          </a:solidFill>
                          <a:latin typeface="Arimo"/>
                        </a:rPr>
                        <a:t>Gantt Chart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29593">
                <a:tc>
                  <a:txBody>
                    <a:bodyPr anchor="t" rtlCol="false"/>
                    <a:lstStyle/>
                    <a:p>
                      <a:pPr algn="ctr">
                        <a:lnSpc>
                          <a:spcPts val="2659"/>
                        </a:lnSpc>
                        <a:defRPr/>
                      </a:pPr>
                      <a:r>
                        <a:rPr lang="en-US" sz="1899">
                          <a:solidFill>
                            <a:srgbClr val="000000"/>
                          </a:solidFill>
                          <a:latin typeface="Arimo"/>
                        </a:rPr>
                        <a:t>Analysis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Collect and analyze the information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Swimlane diagram (To-Be Model)</a:t>
                      </a:r>
                      <a:endParaRPr lang="en-US" sz="1100"/>
                    </a:p>
                    <a:p>
                      <a:pPr marL="410209" indent="-205105" lvl="1">
                        <a:lnSpc>
                          <a:spcPts val="2659"/>
                        </a:lnSpc>
                        <a:buFont typeface="Arial"/>
                        <a:buChar char="•"/>
                      </a:pPr>
                      <a:r>
                        <a:rPr lang="en-US" sz="1899">
                          <a:solidFill>
                            <a:srgbClr val="000000"/>
                          </a:solidFill>
                          <a:latin typeface="Arimo"/>
                        </a:rPr>
                        <a:t>Use case diagram</a:t>
                      </a:r>
                    </a:p>
                    <a:p>
                      <a:pPr marL="410209" indent="-205105" lvl="1">
                        <a:lnSpc>
                          <a:spcPts val="2659"/>
                        </a:lnSpc>
                        <a:buFont typeface="Arial"/>
                        <a:buChar char="•"/>
                      </a:pPr>
                      <a:r>
                        <a:rPr lang="en-US" sz="1899">
                          <a:solidFill>
                            <a:srgbClr val="000000"/>
                          </a:solidFill>
                          <a:latin typeface="Arimo"/>
                        </a:rPr>
                        <a:t>Use case specification</a:t>
                      </a:r>
                    </a:p>
                    <a:p>
                      <a:pPr marL="410209" indent="-205105" lvl="1">
                        <a:lnSpc>
                          <a:spcPts val="2659"/>
                        </a:lnSpc>
                        <a:buFont typeface="Arial"/>
                        <a:buChar char="•"/>
                      </a:pPr>
                      <a:r>
                        <a:rPr lang="en-US" sz="1899">
                          <a:solidFill>
                            <a:srgbClr val="000000"/>
                          </a:solidFill>
                          <a:latin typeface="Arimo"/>
                        </a:rPr>
                        <a:t>Activity diagram</a:t>
                      </a:r>
                    </a:p>
                    <a:p>
                      <a:pPr marL="410209" indent="-205105" lvl="1">
                        <a:lnSpc>
                          <a:spcPts val="2659"/>
                        </a:lnSpc>
                        <a:buFont typeface="Arial"/>
                        <a:buChar char="•"/>
                      </a:pPr>
                      <a:r>
                        <a:rPr lang="en-US" sz="1899">
                          <a:solidFill>
                            <a:srgbClr val="000000"/>
                          </a:solidFill>
                          <a:latin typeface="Arimo"/>
                        </a:rPr>
                        <a:t>Sequence diagram</a:t>
                      </a:r>
                    </a:p>
                    <a:p>
                      <a:pPr marL="410209" indent="-205105" lvl="1">
                        <a:lnSpc>
                          <a:spcPts val="2659"/>
                        </a:lnSpc>
                        <a:buFont typeface="Arial"/>
                        <a:buChar char="•"/>
                      </a:pPr>
                      <a:r>
                        <a:rPr lang="en-US" sz="1899">
                          <a:solidFill>
                            <a:srgbClr val="000000"/>
                          </a:solidFill>
                          <a:latin typeface="Arimo"/>
                        </a:rPr>
                        <a:t>Class diagram</a:t>
                      </a:r>
                    </a:p>
                    <a:p>
                      <a:pPr marL="410209" indent="-205105" lvl="1">
                        <a:lnSpc>
                          <a:spcPts val="2659"/>
                        </a:lnSpc>
                        <a:buFont typeface="Arial"/>
                        <a:buChar char="•"/>
                      </a:pPr>
                      <a:r>
                        <a:rPr lang="en-US" sz="1899">
                          <a:solidFill>
                            <a:srgbClr val="000000"/>
                          </a:solidFill>
                          <a:latin typeface="Arimo"/>
                        </a:rPr>
                        <a:t>Requirement Definition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3739051" y="1049117"/>
            <a:ext cx="11308512" cy="1365412"/>
          </a:xfrm>
          <a:prstGeom prst="rect">
            <a:avLst/>
          </a:prstGeom>
        </p:spPr>
        <p:txBody>
          <a:bodyPr anchor="t" rtlCol="false" tIns="0" lIns="0" bIns="0" rIns="0">
            <a:spAutoFit/>
          </a:bodyPr>
          <a:lstStyle/>
          <a:p>
            <a:pPr algn="ctr">
              <a:lnSpc>
                <a:spcPts val="9829"/>
              </a:lnSpc>
            </a:pPr>
            <a:r>
              <a:rPr lang="en-US" sz="10346">
                <a:solidFill>
                  <a:srgbClr val="5D3E18"/>
                </a:solidFill>
                <a:latin typeface="Stella"/>
              </a:rPr>
              <a:t>PROTOTYPING MODEL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Freeform 7" id="7"/>
          <p:cNvSpPr/>
          <p:nvPr/>
        </p:nvSpPr>
        <p:spPr>
          <a:xfrm flipH="false" flipV="false" rot="0">
            <a:off x="-1750012" y="6799798"/>
            <a:ext cx="4582301" cy="5451572"/>
          </a:xfrm>
          <a:custGeom>
            <a:avLst/>
            <a:gdLst/>
            <a:ahLst/>
            <a:cxnLst/>
            <a:rect r="r" b="b" t="t" l="l"/>
            <a:pathLst>
              <a:path h="5451572" w="4582301">
                <a:moveTo>
                  <a:pt x="0" y="0"/>
                </a:moveTo>
                <a:lnTo>
                  <a:pt x="4582301" y="0"/>
                </a:lnTo>
                <a:lnTo>
                  <a:pt x="4582301"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8" id="8"/>
          <p:cNvGraphicFramePr>
            <a:graphicFrameLocks noGrp="true"/>
          </p:cNvGraphicFramePr>
          <p:nvPr/>
        </p:nvGraphicFramePr>
        <p:xfrm>
          <a:off x="1727795" y="1256570"/>
          <a:ext cx="15140830" cy="6419850"/>
        </p:xfrm>
        <a:graphic>
          <a:graphicData uri="http://schemas.openxmlformats.org/drawingml/2006/table">
            <a:tbl>
              <a:tblPr/>
              <a:tblGrid>
                <a:gridCol w="3450135"/>
                <a:gridCol w="7054972"/>
                <a:gridCol w="4635723"/>
              </a:tblGrid>
              <a:tr h="814459">
                <a:tc>
                  <a:txBody>
                    <a:bodyPr anchor="t" rtlCol="false"/>
                    <a:lstStyle/>
                    <a:p>
                      <a:pPr algn="ctr">
                        <a:lnSpc>
                          <a:spcPts val="2659"/>
                        </a:lnSpc>
                        <a:defRPr/>
                      </a:pPr>
                      <a:r>
                        <a:rPr lang="en-US" sz="1899">
                          <a:solidFill>
                            <a:srgbClr val="000000"/>
                          </a:solidFill>
                          <a:latin typeface="Arimo Bold"/>
                        </a:rPr>
                        <a:t>Phase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Task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Output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20554">
                <a:tc>
                  <a:txBody>
                    <a:bodyPr anchor="t" rtlCol="false"/>
                    <a:lstStyle/>
                    <a:p>
                      <a:pPr algn="ctr">
                        <a:lnSpc>
                          <a:spcPts val="2659"/>
                        </a:lnSpc>
                        <a:defRPr/>
                      </a:pPr>
                      <a:r>
                        <a:rPr lang="en-US" sz="1899">
                          <a:solidFill>
                            <a:srgbClr val="000000"/>
                          </a:solidFill>
                          <a:latin typeface="Arimo"/>
                        </a:rPr>
                        <a:t>Design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Design system architecture</a:t>
                      </a:r>
                      <a:endParaRPr lang="en-US" sz="1100"/>
                    </a:p>
                    <a:p>
                      <a:pPr marL="410209" indent="-205105" lvl="1">
                        <a:lnSpc>
                          <a:spcPts val="2659"/>
                        </a:lnSpc>
                        <a:buFont typeface="Arial"/>
                        <a:buChar char="•"/>
                      </a:pPr>
                      <a:r>
                        <a:rPr lang="en-US" sz="1899">
                          <a:solidFill>
                            <a:srgbClr val="000000"/>
                          </a:solidFill>
                          <a:latin typeface="Arimo"/>
                        </a:rPr>
                        <a:t>Design user interface of the system by using PHP</a:t>
                      </a:r>
                    </a:p>
                    <a:p>
                      <a:pPr marL="410209" indent="-205105" lvl="1">
                        <a:lnSpc>
                          <a:spcPts val="2659"/>
                        </a:lnSpc>
                        <a:buFont typeface="Arial"/>
                        <a:buChar char="•"/>
                      </a:pPr>
                      <a:r>
                        <a:rPr lang="en-US" sz="1899">
                          <a:solidFill>
                            <a:srgbClr val="000000"/>
                          </a:solidFill>
                          <a:latin typeface="Arimo"/>
                        </a:rPr>
                        <a:t>Design database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Program code</a:t>
                      </a:r>
                      <a:endParaRPr lang="en-US" sz="1100"/>
                    </a:p>
                    <a:p>
                      <a:pPr marL="410209" indent="-205105" lvl="1">
                        <a:lnSpc>
                          <a:spcPts val="2659"/>
                        </a:lnSpc>
                        <a:buFont typeface="Arial"/>
                        <a:buChar char="•"/>
                      </a:pPr>
                      <a:r>
                        <a:rPr lang="en-US" sz="1899">
                          <a:solidFill>
                            <a:srgbClr val="000000"/>
                          </a:solidFill>
                          <a:latin typeface="Arimo"/>
                        </a:rPr>
                        <a:t>System architecture</a:t>
                      </a:r>
                    </a:p>
                    <a:p>
                      <a:pPr marL="410209" indent="-205105" lvl="1">
                        <a:lnSpc>
                          <a:spcPts val="2659"/>
                        </a:lnSpc>
                        <a:buFont typeface="Arial"/>
                        <a:buChar char="•"/>
                      </a:pPr>
                      <a:r>
                        <a:rPr lang="en-US" sz="1899">
                          <a:solidFill>
                            <a:srgbClr val="000000"/>
                          </a:solidFill>
                          <a:latin typeface="Arimo"/>
                        </a:rPr>
                        <a:t>Data scheme and data dictionaries</a:t>
                      </a:r>
                    </a:p>
                    <a:p>
                      <a:pPr marL="410209" indent="-205105" lvl="1">
                        <a:lnSpc>
                          <a:spcPts val="2659"/>
                        </a:lnSpc>
                        <a:buFont typeface="Arial"/>
                        <a:buChar char="•"/>
                      </a:pPr>
                      <a:r>
                        <a:rPr lang="en-US" sz="1899">
                          <a:solidFill>
                            <a:srgbClr val="000000"/>
                          </a:solidFill>
                          <a:latin typeface="Arimo"/>
                        </a:rPr>
                        <a:t>User interface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9824">
                <a:tc>
                  <a:txBody>
                    <a:bodyPr anchor="t" rtlCol="false"/>
                    <a:lstStyle/>
                    <a:p>
                      <a:pPr algn="ctr">
                        <a:lnSpc>
                          <a:spcPts val="2659"/>
                        </a:lnSpc>
                        <a:defRPr/>
                      </a:pPr>
                      <a:r>
                        <a:rPr lang="en-US" sz="1899">
                          <a:solidFill>
                            <a:srgbClr val="000000"/>
                          </a:solidFill>
                          <a:latin typeface="Arimo"/>
                        </a:rPr>
                        <a:t>Prototyping Implementation </a:t>
                      </a:r>
                      <a:endParaRPr lang="en-US" sz="1100"/>
                    </a:p>
                    <a:p>
                      <a:pPr algn="ctr">
                        <a:lnSpc>
                          <a:spcPts val="2659"/>
                        </a:lnSpc>
                      </a:pPr>
                      <a:r>
                        <a:rPr lang="en-US" sz="1899">
                          <a:solidFill>
                            <a:srgbClr val="000000"/>
                          </a:solidFill>
                          <a:latin typeface="Arimo"/>
                        </a:rPr>
                        <a:t>(Prototype 1)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Programming</a:t>
                      </a:r>
                      <a:endParaRPr lang="en-US" sz="1100"/>
                    </a:p>
                    <a:p>
                      <a:pPr marL="410209" indent="-205105" lvl="1">
                        <a:lnSpc>
                          <a:spcPts val="2659"/>
                        </a:lnSpc>
                        <a:buFont typeface="Arial"/>
                        <a:buChar char="•"/>
                      </a:pPr>
                      <a:r>
                        <a:rPr lang="en-US" sz="1899">
                          <a:solidFill>
                            <a:srgbClr val="000000"/>
                          </a:solidFill>
                          <a:latin typeface="Arimo"/>
                        </a:rPr>
                        <a:t>Develop prototyping 1 and connection with database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Prototyping 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9824">
                <a:tc>
                  <a:txBody>
                    <a:bodyPr anchor="t" rtlCol="false"/>
                    <a:lstStyle/>
                    <a:p>
                      <a:pPr algn="ctr">
                        <a:lnSpc>
                          <a:spcPts val="2659"/>
                        </a:lnSpc>
                        <a:defRPr/>
                      </a:pPr>
                      <a:r>
                        <a:rPr lang="en-US" sz="1899">
                          <a:solidFill>
                            <a:srgbClr val="000000"/>
                          </a:solidFill>
                          <a:latin typeface="Arimo"/>
                        </a:rPr>
                        <a:t>Prototyping Implementation</a:t>
                      </a:r>
                      <a:r>
                        <a:rPr lang="en-US" sz="1899">
                          <a:solidFill>
                            <a:srgbClr val="000000"/>
                          </a:solidFill>
                          <a:latin typeface="Arimo"/>
                        </a:rPr>
                        <a:t> </a:t>
                      </a:r>
                      <a:endParaRPr lang="en-US" sz="1100"/>
                    </a:p>
                    <a:p>
                      <a:pPr algn="ctr">
                        <a:lnSpc>
                          <a:spcPts val="2659"/>
                        </a:lnSpc>
                      </a:pPr>
                      <a:r>
                        <a:rPr lang="en-US" sz="1899">
                          <a:solidFill>
                            <a:srgbClr val="000000"/>
                          </a:solidFill>
                          <a:latin typeface="Arimo"/>
                        </a:rPr>
                        <a:t>(Prototype 2)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Programming</a:t>
                      </a:r>
                      <a:endParaRPr lang="en-US" sz="1100"/>
                    </a:p>
                    <a:p>
                      <a:pPr marL="410209" indent="-205105" lvl="1">
                        <a:lnSpc>
                          <a:spcPts val="2659"/>
                        </a:lnSpc>
                        <a:buFont typeface="Arial"/>
                        <a:buChar char="•"/>
                      </a:pPr>
                      <a:r>
                        <a:rPr lang="en-US" sz="1899">
                          <a:solidFill>
                            <a:srgbClr val="000000"/>
                          </a:solidFill>
                          <a:latin typeface="Arimo"/>
                        </a:rPr>
                        <a:t>Develop prototyping 1 and connection with database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Prototyping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85189">
                <a:tc>
                  <a:txBody>
                    <a:bodyPr anchor="t" rtlCol="false"/>
                    <a:lstStyle/>
                    <a:p>
                      <a:pPr algn="ctr">
                        <a:lnSpc>
                          <a:spcPts val="2659"/>
                        </a:lnSpc>
                        <a:defRPr/>
                      </a:pPr>
                      <a:r>
                        <a:rPr lang="en-US" sz="1899">
                          <a:solidFill>
                            <a:srgbClr val="000000"/>
                          </a:solidFill>
                          <a:latin typeface="Arimo"/>
                        </a:rPr>
                        <a:t>System Implementation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Implement all functions and features</a:t>
                      </a:r>
                      <a:endParaRPr lang="en-US" sz="1100"/>
                    </a:p>
                    <a:p>
                      <a:pPr marL="410209" indent="-205105" lvl="1">
                        <a:lnSpc>
                          <a:spcPts val="2659"/>
                        </a:lnSpc>
                        <a:buFont typeface="Arial"/>
                        <a:buChar char="•"/>
                      </a:pPr>
                      <a:r>
                        <a:rPr lang="en-US" sz="1899">
                          <a:solidFill>
                            <a:srgbClr val="000000"/>
                          </a:solidFill>
                          <a:latin typeface="Arimo"/>
                        </a:rPr>
                        <a:t>Test the system</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System</a:t>
                      </a:r>
                      <a:endParaRPr lang="en-US" sz="1100"/>
                    </a:p>
                    <a:p>
                      <a:pPr marL="410209" indent="-205105" lvl="1">
                        <a:lnSpc>
                          <a:spcPts val="2659"/>
                        </a:lnSpc>
                        <a:buFont typeface="Arial"/>
                        <a:buChar char="•"/>
                      </a:pPr>
                      <a:r>
                        <a:rPr lang="en-US" sz="1899">
                          <a:solidFill>
                            <a:srgbClr val="000000"/>
                          </a:solidFill>
                          <a:latin typeface="Arimo"/>
                        </a:rPr>
                        <a:t>Test case</a:t>
                      </a:r>
                    </a:p>
                    <a:p>
                      <a:pPr marL="410209" indent="-205105" lvl="1">
                        <a:lnSpc>
                          <a:spcPts val="2659"/>
                        </a:lnSpc>
                        <a:buFont typeface="Arial"/>
                        <a:buChar char="•"/>
                      </a:pPr>
                      <a:r>
                        <a:rPr lang="en-US" sz="1899">
                          <a:solidFill>
                            <a:srgbClr val="000000"/>
                          </a:solidFill>
                          <a:latin typeface="Arimo"/>
                        </a:rPr>
                        <a:t>Requirement Traceability Matrix</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TextBox 7" id="7"/>
          <p:cNvSpPr txBox="true"/>
          <p:nvPr/>
        </p:nvSpPr>
        <p:spPr>
          <a:xfrm rot="0">
            <a:off x="472791" y="4076330"/>
            <a:ext cx="17342419" cy="1590675"/>
          </a:xfrm>
          <a:prstGeom prst="rect">
            <a:avLst/>
          </a:prstGeom>
        </p:spPr>
        <p:txBody>
          <a:bodyPr anchor="t" rtlCol="false" tIns="0" lIns="0" bIns="0" rIns="0">
            <a:spAutoFit/>
          </a:bodyPr>
          <a:lstStyle/>
          <a:p>
            <a:pPr algn="ctr">
              <a:lnSpc>
                <a:spcPts val="11400"/>
              </a:lnSpc>
            </a:pPr>
            <a:r>
              <a:rPr lang="en-US" sz="12000">
                <a:solidFill>
                  <a:srgbClr val="5D3E18"/>
                </a:solidFill>
                <a:latin typeface="Stella"/>
              </a:rPr>
              <a:t>ANALYSIS AND DESIGN</a:t>
            </a:r>
          </a:p>
        </p:txBody>
      </p:sp>
      <p:sp>
        <p:nvSpPr>
          <p:cNvPr name="Freeform 8" id="8"/>
          <p:cNvSpPr/>
          <p:nvPr/>
        </p:nvSpPr>
        <p:spPr>
          <a:xfrm flipH="false" flipV="false" rot="0">
            <a:off x="-1301569" y="-586564"/>
            <a:ext cx="7315200" cy="3684201"/>
          </a:xfrm>
          <a:custGeom>
            <a:avLst/>
            <a:gdLst/>
            <a:ahLst/>
            <a:cxnLst/>
            <a:rect r="r" b="b" t="t" l="l"/>
            <a:pathLst>
              <a:path h="3684201" w="7315200">
                <a:moveTo>
                  <a:pt x="0" y="0"/>
                </a:moveTo>
                <a:lnTo>
                  <a:pt x="7315200" y="0"/>
                </a:lnTo>
                <a:lnTo>
                  <a:pt x="7315200" y="3684200"/>
                </a:lnTo>
                <a:lnTo>
                  <a:pt x="0" y="3684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618785" y="6025182"/>
            <a:ext cx="7315200" cy="3684201"/>
          </a:xfrm>
          <a:custGeom>
            <a:avLst/>
            <a:gdLst/>
            <a:ahLst/>
            <a:cxnLst/>
            <a:rect r="r" b="b" t="t" l="l"/>
            <a:pathLst>
              <a:path h="3684201" w="7315200">
                <a:moveTo>
                  <a:pt x="0" y="0"/>
                </a:moveTo>
                <a:lnTo>
                  <a:pt x="7315200" y="0"/>
                </a:lnTo>
                <a:lnTo>
                  <a:pt x="7315200" y="3684200"/>
                </a:lnTo>
                <a:lnTo>
                  <a:pt x="0" y="3684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6038658"/>
            <a:ext cx="5832907" cy="4805238"/>
          </a:xfrm>
          <a:custGeom>
            <a:avLst/>
            <a:gdLst/>
            <a:ahLst/>
            <a:cxnLst/>
            <a:rect r="r" b="b" t="t" l="l"/>
            <a:pathLst>
              <a:path h="4805238" w="5832907">
                <a:moveTo>
                  <a:pt x="0" y="0"/>
                </a:moveTo>
                <a:lnTo>
                  <a:pt x="5832907" y="0"/>
                </a:lnTo>
                <a:lnTo>
                  <a:pt x="5832907" y="4805238"/>
                </a:lnTo>
                <a:lnTo>
                  <a:pt x="0" y="4805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Freeform 7" id="7"/>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096844" y="2414529"/>
            <a:ext cx="10094312" cy="6899909"/>
          </a:xfrm>
          <a:custGeom>
            <a:avLst/>
            <a:gdLst/>
            <a:ahLst/>
            <a:cxnLst/>
            <a:rect r="r" b="b" t="t" l="l"/>
            <a:pathLst>
              <a:path h="6899909" w="10094312">
                <a:moveTo>
                  <a:pt x="0" y="0"/>
                </a:moveTo>
                <a:lnTo>
                  <a:pt x="10094312" y="0"/>
                </a:lnTo>
                <a:lnTo>
                  <a:pt x="10094312" y="6899909"/>
                </a:lnTo>
                <a:lnTo>
                  <a:pt x="0" y="6899909"/>
                </a:lnTo>
                <a:lnTo>
                  <a:pt x="0" y="0"/>
                </a:lnTo>
                <a:close/>
              </a:path>
            </a:pathLst>
          </a:custGeom>
          <a:blipFill>
            <a:blip r:embed="rId6"/>
            <a:stretch>
              <a:fillRect l="0" t="0" r="0" b="0"/>
            </a:stretch>
          </a:blipFill>
        </p:spPr>
      </p:sp>
      <p:sp>
        <p:nvSpPr>
          <p:cNvPr name="TextBox 9" id="9"/>
          <p:cNvSpPr txBox="true"/>
          <p:nvPr/>
        </p:nvSpPr>
        <p:spPr>
          <a:xfrm rot="0">
            <a:off x="2173933" y="1049117"/>
            <a:ext cx="14018863" cy="1365412"/>
          </a:xfrm>
          <a:prstGeom prst="rect">
            <a:avLst/>
          </a:prstGeom>
        </p:spPr>
        <p:txBody>
          <a:bodyPr anchor="t" rtlCol="false" tIns="0" lIns="0" bIns="0" rIns="0">
            <a:spAutoFit/>
          </a:bodyPr>
          <a:lstStyle/>
          <a:p>
            <a:pPr algn="ctr">
              <a:lnSpc>
                <a:spcPts val="9829"/>
              </a:lnSpc>
            </a:pPr>
            <a:r>
              <a:rPr lang="en-US" sz="10346">
                <a:solidFill>
                  <a:srgbClr val="5D3E18"/>
                </a:solidFill>
                <a:latin typeface="Stella"/>
              </a:rPr>
              <a:t>FUNCTIONAL REQUIREMENT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Freeform 7" id="7"/>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538858" y="2280651"/>
            <a:ext cx="11210283" cy="6977649"/>
          </a:xfrm>
          <a:custGeom>
            <a:avLst/>
            <a:gdLst/>
            <a:ahLst/>
            <a:cxnLst/>
            <a:rect r="r" b="b" t="t" l="l"/>
            <a:pathLst>
              <a:path h="6977649" w="11210283">
                <a:moveTo>
                  <a:pt x="0" y="0"/>
                </a:moveTo>
                <a:lnTo>
                  <a:pt x="11210284" y="0"/>
                </a:lnTo>
                <a:lnTo>
                  <a:pt x="11210284" y="6977649"/>
                </a:lnTo>
                <a:lnTo>
                  <a:pt x="0" y="6977649"/>
                </a:lnTo>
                <a:lnTo>
                  <a:pt x="0" y="0"/>
                </a:lnTo>
                <a:close/>
              </a:path>
            </a:pathLst>
          </a:custGeom>
          <a:blipFill>
            <a:blip r:embed="rId6"/>
            <a:stretch>
              <a:fillRect l="0" t="0" r="0" b="0"/>
            </a:stretch>
          </a:blipFill>
        </p:spPr>
      </p:sp>
      <p:sp>
        <p:nvSpPr>
          <p:cNvPr name="TextBox 9" id="9"/>
          <p:cNvSpPr txBox="true"/>
          <p:nvPr/>
        </p:nvSpPr>
        <p:spPr>
          <a:xfrm rot="0">
            <a:off x="2173933" y="1049117"/>
            <a:ext cx="14018863" cy="1365412"/>
          </a:xfrm>
          <a:prstGeom prst="rect">
            <a:avLst/>
          </a:prstGeom>
        </p:spPr>
        <p:txBody>
          <a:bodyPr anchor="t" rtlCol="false" tIns="0" lIns="0" bIns="0" rIns="0">
            <a:spAutoFit/>
          </a:bodyPr>
          <a:lstStyle/>
          <a:p>
            <a:pPr algn="ctr">
              <a:lnSpc>
                <a:spcPts val="9829"/>
              </a:lnSpc>
            </a:pPr>
            <a:r>
              <a:rPr lang="en-US" sz="10346">
                <a:solidFill>
                  <a:srgbClr val="5D3E18"/>
                </a:solidFill>
                <a:latin typeface="Stella"/>
              </a:rPr>
              <a:t>FUNCTIONAL REQUIREMENT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Freeform 7" id="7"/>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37269" y="2836639"/>
            <a:ext cx="14213462" cy="5060172"/>
          </a:xfrm>
          <a:custGeom>
            <a:avLst/>
            <a:gdLst/>
            <a:ahLst/>
            <a:cxnLst/>
            <a:rect r="r" b="b" t="t" l="l"/>
            <a:pathLst>
              <a:path h="5060172" w="14213462">
                <a:moveTo>
                  <a:pt x="0" y="0"/>
                </a:moveTo>
                <a:lnTo>
                  <a:pt x="14213462" y="0"/>
                </a:lnTo>
                <a:lnTo>
                  <a:pt x="14213462" y="5060173"/>
                </a:lnTo>
                <a:lnTo>
                  <a:pt x="0" y="5060173"/>
                </a:lnTo>
                <a:lnTo>
                  <a:pt x="0" y="0"/>
                </a:lnTo>
                <a:close/>
              </a:path>
            </a:pathLst>
          </a:custGeom>
          <a:blipFill>
            <a:blip r:embed="rId6"/>
            <a:stretch>
              <a:fillRect l="0" t="0" r="0" b="0"/>
            </a:stretch>
          </a:blipFill>
        </p:spPr>
      </p:sp>
      <p:sp>
        <p:nvSpPr>
          <p:cNvPr name="TextBox 9" id="9"/>
          <p:cNvSpPr txBox="true"/>
          <p:nvPr/>
        </p:nvSpPr>
        <p:spPr>
          <a:xfrm rot="0">
            <a:off x="2504404" y="1190625"/>
            <a:ext cx="13389317" cy="1138137"/>
          </a:xfrm>
          <a:prstGeom prst="rect">
            <a:avLst/>
          </a:prstGeom>
        </p:spPr>
        <p:txBody>
          <a:bodyPr anchor="t" rtlCol="false" tIns="0" lIns="0" bIns="0" rIns="0">
            <a:spAutoFit/>
          </a:bodyPr>
          <a:lstStyle/>
          <a:p>
            <a:pPr algn="ctr">
              <a:lnSpc>
                <a:spcPts val="8119"/>
              </a:lnSpc>
            </a:pPr>
            <a:r>
              <a:rPr lang="en-US" sz="8546">
                <a:solidFill>
                  <a:srgbClr val="5D3E18"/>
                </a:solidFill>
                <a:latin typeface="Stella"/>
              </a:rPr>
              <a:t>NON-FUNCTIONAL REQUIREMENT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Freeform 7" id="7"/>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070460" y="2353769"/>
            <a:ext cx="10147080" cy="6904531"/>
          </a:xfrm>
          <a:custGeom>
            <a:avLst/>
            <a:gdLst/>
            <a:ahLst/>
            <a:cxnLst/>
            <a:rect r="r" b="b" t="t" l="l"/>
            <a:pathLst>
              <a:path h="6904531" w="10147080">
                <a:moveTo>
                  <a:pt x="0" y="0"/>
                </a:moveTo>
                <a:lnTo>
                  <a:pt x="10147080" y="0"/>
                </a:lnTo>
                <a:lnTo>
                  <a:pt x="10147080" y="6904531"/>
                </a:lnTo>
                <a:lnTo>
                  <a:pt x="0" y="6904531"/>
                </a:lnTo>
                <a:lnTo>
                  <a:pt x="0" y="0"/>
                </a:lnTo>
                <a:close/>
              </a:path>
            </a:pathLst>
          </a:custGeom>
          <a:blipFill>
            <a:blip r:embed="rId6"/>
            <a:stretch>
              <a:fillRect l="0" t="0" r="0" b="0"/>
            </a:stretch>
          </a:blipFill>
        </p:spPr>
      </p:sp>
      <p:sp>
        <p:nvSpPr>
          <p:cNvPr name="TextBox 9" id="9"/>
          <p:cNvSpPr txBox="true"/>
          <p:nvPr/>
        </p:nvSpPr>
        <p:spPr>
          <a:xfrm rot="0">
            <a:off x="2504404" y="1190625"/>
            <a:ext cx="13389317" cy="1138137"/>
          </a:xfrm>
          <a:prstGeom prst="rect">
            <a:avLst/>
          </a:prstGeom>
        </p:spPr>
        <p:txBody>
          <a:bodyPr anchor="t" rtlCol="false" tIns="0" lIns="0" bIns="0" rIns="0">
            <a:spAutoFit/>
          </a:bodyPr>
          <a:lstStyle/>
          <a:p>
            <a:pPr algn="ctr">
              <a:lnSpc>
                <a:spcPts val="8119"/>
              </a:lnSpc>
            </a:pPr>
            <a:r>
              <a:rPr lang="en-US" sz="8546">
                <a:solidFill>
                  <a:srgbClr val="5D3E18"/>
                </a:solidFill>
                <a:latin typeface="Stella"/>
              </a:rPr>
              <a:t>USER REQUIREMENT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grpSp>
        <p:nvGrpSpPr>
          <p:cNvPr name="Group 7" id="7"/>
          <p:cNvGrpSpPr/>
          <p:nvPr/>
        </p:nvGrpSpPr>
        <p:grpSpPr>
          <a:xfrm rot="0">
            <a:off x="6267843" y="2603662"/>
            <a:ext cx="4739401" cy="811334"/>
            <a:chOff x="0" y="0"/>
            <a:chExt cx="1248237" cy="213685"/>
          </a:xfrm>
        </p:grpSpPr>
        <p:sp>
          <p:nvSpPr>
            <p:cNvPr name="Freeform 8" id="8"/>
            <p:cNvSpPr/>
            <p:nvPr/>
          </p:nvSpPr>
          <p:spPr>
            <a:xfrm flipH="false" flipV="false" rot="0">
              <a:off x="0" y="0"/>
              <a:ext cx="1248237" cy="213685"/>
            </a:xfrm>
            <a:custGeom>
              <a:avLst/>
              <a:gdLst/>
              <a:ahLst/>
              <a:cxnLst/>
              <a:rect r="r" b="b" t="t" l="l"/>
              <a:pathLst>
                <a:path h="213685" w="1248237">
                  <a:moveTo>
                    <a:pt x="83310" y="0"/>
                  </a:moveTo>
                  <a:lnTo>
                    <a:pt x="1164928" y="0"/>
                  </a:lnTo>
                  <a:cubicBezTo>
                    <a:pt x="1210938" y="0"/>
                    <a:pt x="1248237" y="37299"/>
                    <a:pt x="1248237" y="83310"/>
                  </a:cubicBezTo>
                  <a:lnTo>
                    <a:pt x="1248237" y="130375"/>
                  </a:lnTo>
                  <a:cubicBezTo>
                    <a:pt x="1248237" y="152470"/>
                    <a:pt x="1239460" y="173660"/>
                    <a:pt x="1223836" y="189284"/>
                  </a:cubicBezTo>
                  <a:cubicBezTo>
                    <a:pt x="1208213" y="204907"/>
                    <a:pt x="1187023" y="213685"/>
                    <a:pt x="1164928" y="213685"/>
                  </a:cubicBezTo>
                  <a:lnTo>
                    <a:pt x="83310" y="213685"/>
                  </a:lnTo>
                  <a:cubicBezTo>
                    <a:pt x="61215" y="213685"/>
                    <a:pt x="40024" y="204907"/>
                    <a:pt x="24401" y="189284"/>
                  </a:cubicBezTo>
                  <a:cubicBezTo>
                    <a:pt x="8777" y="173660"/>
                    <a:pt x="0" y="152470"/>
                    <a:pt x="0" y="130375"/>
                  </a:cubicBezTo>
                  <a:lnTo>
                    <a:pt x="0" y="83310"/>
                  </a:lnTo>
                  <a:cubicBezTo>
                    <a:pt x="0" y="61215"/>
                    <a:pt x="8777" y="40024"/>
                    <a:pt x="24401" y="24401"/>
                  </a:cubicBezTo>
                  <a:cubicBezTo>
                    <a:pt x="40024" y="8777"/>
                    <a:pt x="61215" y="0"/>
                    <a:pt x="83310" y="0"/>
                  </a:cubicBezTo>
                  <a:close/>
                </a:path>
              </a:pathLst>
            </a:custGeom>
            <a:solidFill>
              <a:srgbClr val="FFFFFF"/>
            </a:solidFill>
            <a:ln w="38100" cap="rnd">
              <a:solidFill>
                <a:srgbClr val="000000"/>
              </a:solidFill>
              <a:prstDash val="solid"/>
              <a:round/>
            </a:ln>
          </p:spPr>
        </p:sp>
        <p:sp>
          <p:nvSpPr>
            <p:cNvPr name="TextBox 9" id="9"/>
            <p:cNvSpPr txBox="true"/>
            <p:nvPr/>
          </p:nvSpPr>
          <p:spPr>
            <a:xfrm>
              <a:off x="0" y="-47625"/>
              <a:ext cx="1248237" cy="26131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264802" y="3586446"/>
            <a:ext cx="4739401" cy="811334"/>
            <a:chOff x="0" y="0"/>
            <a:chExt cx="1248237" cy="213685"/>
          </a:xfrm>
        </p:grpSpPr>
        <p:sp>
          <p:nvSpPr>
            <p:cNvPr name="Freeform 11" id="11"/>
            <p:cNvSpPr/>
            <p:nvPr/>
          </p:nvSpPr>
          <p:spPr>
            <a:xfrm flipH="false" flipV="false" rot="0">
              <a:off x="0" y="0"/>
              <a:ext cx="1248237" cy="213685"/>
            </a:xfrm>
            <a:custGeom>
              <a:avLst/>
              <a:gdLst/>
              <a:ahLst/>
              <a:cxnLst/>
              <a:rect r="r" b="b" t="t" l="l"/>
              <a:pathLst>
                <a:path h="213685" w="1248237">
                  <a:moveTo>
                    <a:pt x="83310" y="0"/>
                  </a:moveTo>
                  <a:lnTo>
                    <a:pt x="1164928" y="0"/>
                  </a:lnTo>
                  <a:cubicBezTo>
                    <a:pt x="1210938" y="0"/>
                    <a:pt x="1248237" y="37299"/>
                    <a:pt x="1248237" y="83310"/>
                  </a:cubicBezTo>
                  <a:lnTo>
                    <a:pt x="1248237" y="130375"/>
                  </a:lnTo>
                  <a:cubicBezTo>
                    <a:pt x="1248237" y="152470"/>
                    <a:pt x="1239460" y="173660"/>
                    <a:pt x="1223836" y="189284"/>
                  </a:cubicBezTo>
                  <a:cubicBezTo>
                    <a:pt x="1208213" y="204907"/>
                    <a:pt x="1187023" y="213685"/>
                    <a:pt x="1164928" y="213685"/>
                  </a:cubicBezTo>
                  <a:lnTo>
                    <a:pt x="83310" y="213685"/>
                  </a:lnTo>
                  <a:cubicBezTo>
                    <a:pt x="61215" y="213685"/>
                    <a:pt x="40024" y="204907"/>
                    <a:pt x="24401" y="189284"/>
                  </a:cubicBezTo>
                  <a:cubicBezTo>
                    <a:pt x="8777" y="173660"/>
                    <a:pt x="0" y="152470"/>
                    <a:pt x="0" y="130375"/>
                  </a:cubicBezTo>
                  <a:lnTo>
                    <a:pt x="0" y="83310"/>
                  </a:lnTo>
                  <a:cubicBezTo>
                    <a:pt x="0" y="61215"/>
                    <a:pt x="8777" y="40024"/>
                    <a:pt x="24401" y="24401"/>
                  </a:cubicBezTo>
                  <a:cubicBezTo>
                    <a:pt x="40024" y="8777"/>
                    <a:pt x="61215" y="0"/>
                    <a:pt x="83310" y="0"/>
                  </a:cubicBezTo>
                  <a:close/>
                </a:path>
              </a:pathLst>
            </a:custGeom>
            <a:solidFill>
              <a:srgbClr val="E3BF9A"/>
            </a:solidFill>
            <a:ln w="38100" cap="rnd">
              <a:solidFill>
                <a:srgbClr val="000000"/>
              </a:solidFill>
              <a:prstDash val="solid"/>
              <a:round/>
            </a:ln>
          </p:spPr>
        </p:sp>
        <p:sp>
          <p:nvSpPr>
            <p:cNvPr name="TextBox 12" id="12"/>
            <p:cNvSpPr txBox="true"/>
            <p:nvPr/>
          </p:nvSpPr>
          <p:spPr>
            <a:xfrm>
              <a:off x="0" y="-47625"/>
              <a:ext cx="1248237" cy="26131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357360" y="4569229"/>
            <a:ext cx="4739401" cy="811334"/>
            <a:chOff x="0" y="0"/>
            <a:chExt cx="1248237" cy="213685"/>
          </a:xfrm>
        </p:grpSpPr>
        <p:sp>
          <p:nvSpPr>
            <p:cNvPr name="Freeform 14" id="14"/>
            <p:cNvSpPr/>
            <p:nvPr/>
          </p:nvSpPr>
          <p:spPr>
            <a:xfrm flipH="false" flipV="false" rot="0">
              <a:off x="0" y="0"/>
              <a:ext cx="1248237" cy="213685"/>
            </a:xfrm>
            <a:custGeom>
              <a:avLst/>
              <a:gdLst/>
              <a:ahLst/>
              <a:cxnLst/>
              <a:rect r="r" b="b" t="t" l="l"/>
              <a:pathLst>
                <a:path h="213685" w="1248237">
                  <a:moveTo>
                    <a:pt x="83310" y="0"/>
                  </a:moveTo>
                  <a:lnTo>
                    <a:pt x="1164928" y="0"/>
                  </a:lnTo>
                  <a:cubicBezTo>
                    <a:pt x="1210938" y="0"/>
                    <a:pt x="1248237" y="37299"/>
                    <a:pt x="1248237" y="83310"/>
                  </a:cubicBezTo>
                  <a:lnTo>
                    <a:pt x="1248237" y="130375"/>
                  </a:lnTo>
                  <a:cubicBezTo>
                    <a:pt x="1248237" y="152470"/>
                    <a:pt x="1239460" y="173660"/>
                    <a:pt x="1223836" y="189284"/>
                  </a:cubicBezTo>
                  <a:cubicBezTo>
                    <a:pt x="1208213" y="204907"/>
                    <a:pt x="1187023" y="213685"/>
                    <a:pt x="1164928" y="213685"/>
                  </a:cubicBezTo>
                  <a:lnTo>
                    <a:pt x="83310" y="213685"/>
                  </a:lnTo>
                  <a:cubicBezTo>
                    <a:pt x="61215" y="213685"/>
                    <a:pt x="40024" y="204907"/>
                    <a:pt x="24401" y="189284"/>
                  </a:cubicBezTo>
                  <a:cubicBezTo>
                    <a:pt x="8777" y="173660"/>
                    <a:pt x="0" y="152470"/>
                    <a:pt x="0" y="130375"/>
                  </a:cubicBezTo>
                  <a:lnTo>
                    <a:pt x="0" y="83310"/>
                  </a:lnTo>
                  <a:cubicBezTo>
                    <a:pt x="0" y="61215"/>
                    <a:pt x="8777" y="40024"/>
                    <a:pt x="24401" y="24401"/>
                  </a:cubicBezTo>
                  <a:cubicBezTo>
                    <a:pt x="40024" y="8777"/>
                    <a:pt x="61215" y="0"/>
                    <a:pt x="83310" y="0"/>
                  </a:cubicBezTo>
                  <a:close/>
                </a:path>
              </a:pathLst>
            </a:custGeom>
            <a:solidFill>
              <a:srgbClr val="FFFFFF"/>
            </a:solidFill>
            <a:ln w="38100" cap="rnd">
              <a:solidFill>
                <a:srgbClr val="000000"/>
              </a:solidFill>
              <a:prstDash val="solid"/>
              <a:round/>
            </a:ln>
          </p:spPr>
        </p:sp>
        <p:sp>
          <p:nvSpPr>
            <p:cNvPr name="TextBox 15" id="15"/>
            <p:cNvSpPr txBox="true"/>
            <p:nvPr/>
          </p:nvSpPr>
          <p:spPr>
            <a:xfrm>
              <a:off x="0" y="-47625"/>
              <a:ext cx="1248237" cy="26131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357360" y="5552013"/>
            <a:ext cx="4739401" cy="811334"/>
            <a:chOff x="0" y="0"/>
            <a:chExt cx="1248237" cy="213685"/>
          </a:xfrm>
        </p:grpSpPr>
        <p:sp>
          <p:nvSpPr>
            <p:cNvPr name="Freeform 17" id="17"/>
            <p:cNvSpPr/>
            <p:nvPr/>
          </p:nvSpPr>
          <p:spPr>
            <a:xfrm flipH="false" flipV="false" rot="0">
              <a:off x="0" y="0"/>
              <a:ext cx="1248237" cy="213685"/>
            </a:xfrm>
            <a:custGeom>
              <a:avLst/>
              <a:gdLst/>
              <a:ahLst/>
              <a:cxnLst/>
              <a:rect r="r" b="b" t="t" l="l"/>
              <a:pathLst>
                <a:path h="213685" w="1248237">
                  <a:moveTo>
                    <a:pt x="83310" y="0"/>
                  </a:moveTo>
                  <a:lnTo>
                    <a:pt x="1164928" y="0"/>
                  </a:lnTo>
                  <a:cubicBezTo>
                    <a:pt x="1210938" y="0"/>
                    <a:pt x="1248237" y="37299"/>
                    <a:pt x="1248237" y="83310"/>
                  </a:cubicBezTo>
                  <a:lnTo>
                    <a:pt x="1248237" y="130375"/>
                  </a:lnTo>
                  <a:cubicBezTo>
                    <a:pt x="1248237" y="152470"/>
                    <a:pt x="1239460" y="173660"/>
                    <a:pt x="1223836" y="189284"/>
                  </a:cubicBezTo>
                  <a:cubicBezTo>
                    <a:pt x="1208213" y="204907"/>
                    <a:pt x="1187023" y="213685"/>
                    <a:pt x="1164928" y="213685"/>
                  </a:cubicBezTo>
                  <a:lnTo>
                    <a:pt x="83310" y="213685"/>
                  </a:lnTo>
                  <a:cubicBezTo>
                    <a:pt x="61215" y="213685"/>
                    <a:pt x="40024" y="204907"/>
                    <a:pt x="24401" y="189284"/>
                  </a:cubicBezTo>
                  <a:cubicBezTo>
                    <a:pt x="8777" y="173660"/>
                    <a:pt x="0" y="152470"/>
                    <a:pt x="0" y="130375"/>
                  </a:cubicBezTo>
                  <a:lnTo>
                    <a:pt x="0" y="83310"/>
                  </a:lnTo>
                  <a:cubicBezTo>
                    <a:pt x="0" y="61215"/>
                    <a:pt x="8777" y="40024"/>
                    <a:pt x="24401" y="24401"/>
                  </a:cubicBezTo>
                  <a:cubicBezTo>
                    <a:pt x="40024" y="8777"/>
                    <a:pt x="61215" y="0"/>
                    <a:pt x="83310" y="0"/>
                  </a:cubicBezTo>
                  <a:close/>
                </a:path>
              </a:pathLst>
            </a:custGeom>
            <a:solidFill>
              <a:srgbClr val="E3BF9A"/>
            </a:solidFill>
            <a:ln w="38100" cap="rnd">
              <a:solidFill>
                <a:srgbClr val="000000"/>
              </a:solidFill>
              <a:prstDash val="solid"/>
              <a:round/>
            </a:ln>
          </p:spPr>
        </p:sp>
        <p:sp>
          <p:nvSpPr>
            <p:cNvPr name="TextBox 18" id="18"/>
            <p:cNvSpPr txBox="true"/>
            <p:nvPr/>
          </p:nvSpPr>
          <p:spPr>
            <a:xfrm>
              <a:off x="0" y="-47625"/>
              <a:ext cx="1248237" cy="26131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354319" y="6534796"/>
            <a:ext cx="4739401" cy="811334"/>
            <a:chOff x="0" y="0"/>
            <a:chExt cx="1248237" cy="213685"/>
          </a:xfrm>
        </p:grpSpPr>
        <p:sp>
          <p:nvSpPr>
            <p:cNvPr name="Freeform 20" id="20"/>
            <p:cNvSpPr/>
            <p:nvPr/>
          </p:nvSpPr>
          <p:spPr>
            <a:xfrm flipH="false" flipV="false" rot="0">
              <a:off x="0" y="0"/>
              <a:ext cx="1248237" cy="213685"/>
            </a:xfrm>
            <a:custGeom>
              <a:avLst/>
              <a:gdLst/>
              <a:ahLst/>
              <a:cxnLst/>
              <a:rect r="r" b="b" t="t" l="l"/>
              <a:pathLst>
                <a:path h="213685" w="1248237">
                  <a:moveTo>
                    <a:pt x="83310" y="0"/>
                  </a:moveTo>
                  <a:lnTo>
                    <a:pt x="1164928" y="0"/>
                  </a:lnTo>
                  <a:cubicBezTo>
                    <a:pt x="1210938" y="0"/>
                    <a:pt x="1248237" y="37299"/>
                    <a:pt x="1248237" y="83310"/>
                  </a:cubicBezTo>
                  <a:lnTo>
                    <a:pt x="1248237" y="130375"/>
                  </a:lnTo>
                  <a:cubicBezTo>
                    <a:pt x="1248237" y="152470"/>
                    <a:pt x="1239460" y="173660"/>
                    <a:pt x="1223836" y="189284"/>
                  </a:cubicBezTo>
                  <a:cubicBezTo>
                    <a:pt x="1208213" y="204907"/>
                    <a:pt x="1187023" y="213685"/>
                    <a:pt x="1164928" y="213685"/>
                  </a:cubicBezTo>
                  <a:lnTo>
                    <a:pt x="83310" y="213685"/>
                  </a:lnTo>
                  <a:cubicBezTo>
                    <a:pt x="61215" y="213685"/>
                    <a:pt x="40024" y="204907"/>
                    <a:pt x="24401" y="189284"/>
                  </a:cubicBezTo>
                  <a:cubicBezTo>
                    <a:pt x="8777" y="173660"/>
                    <a:pt x="0" y="152470"/>
                    <a:pt x="0" y="130375"/>
                  </a:cubicBezTo>
                  <a:lnTo>
                    <a:pt x="0" y="83310"/>
                  </a:lnTo>
                  <a:cubicBezTo>
                    <a:pt x="0" y="61215"/>
                    <a:pt x="8777" y="40024"/>
                    <a:pt x="24401" y="24401"/>
                  </a:cubicBezTo>
                  <a:cubicBezTo>
                    <a:pt x="40024" y="8777"/>
                    <a:pt x="61215" y="0"/>
                    <a:pt x="83310" y="0"/>
                  </a:cubicBezTo>
                  <a:close/>
                </a:path>
              </a:pathLst>
            </a:custGeom>
            <a:solidFill>
              <a:srgbClr val="FFFFFF"/>
            </a:solidFill>
            <a:ln w="38100" cap="rnd">
              <a:solidFill>
                <a:srgbClr val="000000"/>
              </a:solidFill>
              <a:prstDash val="solid"/>
              <a:round/>
            </a:ln>
          </p:spPr>
        </p:sp>
        <p:sp>
          <p:nvSpPr>
            <p:cNvPr name="TextBox 21" id="21"/>
            <p:cNvSpPr txBox="true"/>
            <p:nvPr/>
          </p:nvSpPr>
          <p:spPr>
            <a:xfrm>
              <a:off x="0" y="-47625"/>
              <a:ext cx="1248237" cy="26131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0" y="7339247"/>
            <a:ext cx="4994809" cy="4114800"/>
          </a:xfrm>
          <a:custGeom>
            <a:avLst/>
            <a:gdLst/>
            <a:ahLst/>
            <a:cxnLst/>
            <a:rect r="r" b="b" t="t" l="l"/>
            <a:pathLst>
              <a:path h="4114800" w="4994809">
                <a:moveTo>
                  <a:pt x="0" y="0"/>
                </a:moveTo>
                <a:lnTo>
                  <a:pt x="4994809" y="0"/>
                </a:lnTo>
                <a:lnTo>
                  <a:pt x="49948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3744446" y="8308500"/>
            <a:ext cx="11107528" cy="3379862"/>
          </a:xfrm>
          <a:custGeom>
            <a:avLst/>
            <a:gdLst/>
            <a:ahLst/>
            <a:cxnLst/>
            <a:rect r="r" b="b" t="t" l="l"/>
            <a:pathLst>
              <a:path h="3379862" w="11107528">
                <a:moveTo>
                  <a:pt x="0" y="0"/>
                </a:moveTo>
                <a:lnTo>
                  <a:pt x="11107528" y="0"/>
                </a:lnTo>
                <a:lnTo>
                  <a:pt x="11107528" y="3379862"/>
                </a:lnTo>
                <a:lnTo>
                  <a:pt x="0" y="3379862"/>
                </a:lnTo>
                <a:lnTo>
                  <a:pt x="0" y="0"/>
                </a:lnTo>
                <a:close/>
              </a:path>
            </a:pathLst>
          </a:custGeom>
          <a:blipFill>
            <a:blip r:embed="rId6"/>
            <a:stretch>
              <a:fillRect l="0" t="0" r="0" b="0"/>
            </a:stretch>
          </a:blipFill>
        </p:spPr>
      </p:sp>
      <p:sp>
        <p:nvSpPr>
          <p:cNvPr name="Freeform 24" id="24"/>
          <p:cNvSpPr/>
          <p:nvPr/>
        </p:nvSpPr>
        <p:spPr>
          <a:xfrm flipH="false" flipV="false" rot="2499297">
            <a:off x="12629046" y="7941031"/>
            <a:ext cx="5888914" cy="4114800"/>
          </a:xfrm>
          <a:custGeom>
            <a:avLst/>
            <a:gdLst/>
            <a:ahLst/>
            <a:cxnLst/>
            <a:rect r="r" b="b" t="t" l="l"/>
            <a:pathLst>
              <a:path h="4114800" w="5888914">
                <a:moveTo>
                  <a:pt x="0" y="0"/>
                </a:moveTo>
                <a:lnTo>
                  <a:pt x="5888914" y="0"/>
                </a:lnTo>
                <a:lnTo>
                  <a:pt x="588891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5558330" y="1238250"/>
            <a:ext cx="6158427" cy="1365412"/>
          </a:xfrm>
          <a:prstGeom prst="rect">
            <a:avLst/>
          </a:prstGeom>
        </p:spPr>
        <p:txBody>
          <a:bodyPr anchor="t" rtlCol="false" tIns="0" lIns="0" bIns="0" rIns="0">
            <a:spAutoFit/>
          </a:bodyPr>
          <a:lstStyle/>
          <a:p>
            <a:pPr algn="ctr">
              <a:lnSpc>
                <a:spcPts val="9829"/>
              </a:lnSpc>
            </a:pPr>
            <a:r>
              <a:rPr lang="en-US" sz="10346">
                <a:solidFill>
                  <a:srgbClr val="5D3E18"/>
                </a:solidFill>
                <a:latin typeface="Stella"/>
              </a:rPr>
              <a:t>OVERVIEW</a:t>
            </a:r>
          </a:p>
        </p:txBody>
      </p:sp>
      <p:sp>
        <p:nvSpPr>
          <p:cNvPr name="TextBox 26" id="26"/>
          <p:cNvSpPr txBox="true"/>
          <p:nvPr/>
        </p:nvSpPr>
        <p:spPr>
          <a:xfrm rot="0">
            <a:off x="6681178" y="2636410"/>
            <a:ext cx="3906648" cy="567055"/>
          </a:xfrm>
          <a:prstGeom prst="rect">
            <a:avLst/>
          </a:prstGeom>
        </p:spPr>
        <p:txBody>
          <a:bodyPr anchor="t" rtlCol="false" tIns="0" lIns="0" bIns="0" rIns="0">
            <a:spAutoFit/>
          </a:bodyPr>
          <a:lstStyle/>
          <a:p>
            <a:pPr algn="ctr">
              <a:lnSpc>
                <a:spcPts val="3919"/>
              </a:lnSpc>
            </a:pPr>
            <a:r>
              <a:rPr lang="en-US" sz="2799">
                <a:solidFill>
                  <a:srgbClr val="000000"/>
                </a:solidFill>
                <a:latin typeface="Agrandir Medium"/>
              </a:rPr>
              <a:t>Abstract</a:t>
            </a:r>
          </a:p>
        </p:txBody>
      </p:sp>
      <p:sp>
        <p:nvSpPr>
          <p:cNvPr name="TextBox 27" id="27"/>
          <p:cNvSpPr txBox="true"/>
          <p:nvPr/>
        </p:nvSpPr>
        <p:spPr>
          <a:xfrm rot="0">
            <a:off x="6770695" y="5602714"/>
            <a:ext cx="3906648" cy="567055"/>
          </a:xfrm>
          <a:prstGeom prst="rect">
            <a:avLst/>
          </a:prstGeom>
        </p:spPr>
        <p:txBody>
          <a:bodyPr anchor="t" rtlCol="false" tIns="0" lIns="0" bIns="0" rIns="0">
            <a:spAutoFit/>
          </a:bodyPr>
          <a:lstStyle/>
          <a:p>
            <a:pPr algn="ctr">
              <a:lnSpc>
                <a:spcPts val="3919"/>
              </a:lnSpc>
            </a:pPr>
            <a:r>
              <a:rPr lang="en-US" sz="2799">
                <a:solidFill>
                  <a:srgbClr val="000000"/>
                </a:solidFill>
                <a:latin typeface="Agrandir Medium"/>
              </a:rPr>
              <a:t>Methodology</a:t>
            </a:r>
          </a:p>
        </p:txBody>
      </p:sp>
      <p:sp>
        <p:nvSpPr>
          <p:cNvPr name="TextBox 28" id="28"/>
          <p:cNvSpPr txBox="true"/>
          <p:nvPr/>
        </p:nvSpPr>
        <p:spPr>
          <a:xfrm rot="0">
            <a:off x="6680615" y="3619194"/>
            <a:ext cx="3906648" cy="567055"/>
          </a:xfrm>
          <a:prstGeom prst="rect">
            <a:avLst/>
          </a:prstGeom>
        </p:spPr>
        <p:txBody>
          <a:bodyPr anchor="t" rtlCol="false" tIns="0" lIns="0" bIns="0" rIns="0">
            <a:spAutoFit/>
          </a:bodyPr>
          <a:lstStyle/>
          <a:p>
            <a:pPr algn="ctr">
              <a:lnSpc>
                <a:spcPts val="3919"/>
              </a:lnSpc>
            </a:pPr>
            <a:r>
              <a:rPr lang="en-US" sz="2799">
                <a:solidFill>
                  <a:srgbClr val="000000"/>
                </a:solidFill>
                <a:latin typeface="Agrandir Medium"/>
              </a:rPr>
              <a:t>Introduction</a:t>
            </a:r>
          </a:p>
        </p:txBody>
      </p:sp>
      <p:sp>
        <p:nvSpPr>
          <p:cNvPr name="TextBox 29" id="29"/>
          <p:cNvSpPr txBox="true"/>
          <p:nvPr/>
        </p:nvSpPr>
        <p:spPr>
          <a:xfrm rot="0">
            <a:off x="6770132" y="6563371"/>
            <a:ext cx="3906648" cy="567055"/>
          </a:xfrm>
          <a:prstGeom prst="rect">
            <a:avLst/>
          </a:prstGeom>
        </p:spPr>
        <p:txBody>
          <a:bodyPr anchor="t" rtlCol="false" tIns="0" lIns="0" bIns="0" rIns="0">
            <a:spAutoFit/>
          </a:bodyPr>
          <a:lstStyle/>
          <a:p>
            <a:pPr algn="ctr">
              <a:lnSpc>
                <a:spcPts val="3919"/>
              </a:lnSpc>
            </a:pPr>
            <a:r>
              <a:rPr lang="en-US" sz="2799">
                <a:solidFill>
                  <a:srgbClr val="000000"/>
                </a:solidFill>
                <a:latin typeface="Agrandir Medium"/>
              </a:rPr>
              <a:t>Analysis and Design</a:t>
            </a:r>
          </a:p>
        </p:txBody>
      </p:sp>
      <p:sp>
        <p:nvSpPr>
          <p:cNvPr name="TextBox 30" id="30"/>
          <p:cNvSpPr txBox="true"/>
          <p:nvPr/>
        </p:nvSpPr>
        <p:spPr>
          <a:xfrm rot="0">
            <a:off x="6773736" y="4601978"/>
            <a:ext cx="3906648" cy="567055"/>
          </a:xfrm>
          <a:prstGeom prst="rect">
            <a:avLst/>
          </a:prstGeom>
        </p:spPr>
        <p:txBody>
          <a:bodyPr anchor="t" rtlCol="false" tIns="0" lIns="0" bIns="0" rIns="0">
            <a:spAutoFit/>
          </a:bodyPr>
          <a:lstStyle/>
          <a:p>
            <a:pPr algn="ctr">
              <a:lnSpc>
                <a:spcPts val="3919"/>
              </a:lnSpc>
            </a:pPr>
            <a:r>
              <a:rPr lang="en-US" sz="2799">
                <a:solidFill>
                  <a:srgbClr val="000000"/>
                </a:solidFill>
                <a:latin typeface="Agrandir Medium"/>
              </a:rPr>
              <a:t>Literature Review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Freeform 7" id="7"/>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721569" y="1813119"/>
            <a:ext cx="10844862" cy="7445181"/>
          </a:xfrm>
          <a:custGeom>
            <a:avLst/>
            <a:gdLst/>
            <a:ahLst/>
            <a:cxnLst/>
            <a:rect r="r" b="b" t="t" l="l"/>
            <a:pathLst>
              <a:path h="7445181" w="10844862">
                <a:moveTo>
                  <a:pt x="0" y="0"/>
                </a:moveTo>
                <a:lnTo>
                  <a:pt x="10844862" y="0"/>
                </a:lnTo>
                <a:lnTo>
                  <a:pt x="10844862" y="7445181"/>
                </a:lnTo>
                <a:lnTo>
                  <a:pt x="0" y="7445181"/>
                </a:lnTo>
                <a:lnTo>
                  <a:pt x="0" y="0"/>
                </a:lnTo>
                <a:close/>
              </a:path>
            </a:pathLst>
          </a:custGeom>
          <a:blipFill>
            <a:blip r:embed="rId6"/>
            <a:stretch>
              <a:fillRect l="0" t="0" r="0" b="0"/>
            </a:stretch>
          </a:blipFill>
        </p:spPr>
      </p:sp>
      <p:sp>
        <p:nvSpPr>
          <p:cNvPr name="TextBox 9" id="9"/>
          <p:cNvSpPr txBox="true"/>
          <p:nvPr/>
        </p:nvSpPr>
        <p:spPr>
          <a:xfrm rot="0">
            <a:off x="2504404" y="946279"/>
            <a:ext cx="13389317" cy="976221"/>
          </a:xfrm>
          <a:prstGeom prst="rect">
            <a:avLst/>
          </a:prstGeom>
        </p:spPr>
        <p:txBody>
          <a:bodyPr anchor="t" rtlCol="false" tIns="0" lIns="0" bIns="0" rIns="0">
            <a:spAutoFit/>
          </a:bodyPr>
          <a:lstStyle/>
          <a:p>
            <a:pPr algn="ctr">
              <a:lnSpc>
                <a:spcPts val="6979"/>
              </a:lnSpc>
            </a:pPr>
            <a:r>
              <a:rPr lang="en-US" sz="7347">
                <a:solidFill>
                  <a:srgbClr val="5D3E18"/>
                </a:solidFill>
                <a:latin typeface="Stella"/>
              </a:rPr>
              <a:t>TO-BE MODEL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6692096" y="0"/>
            <a:ext cx="10792939" cy="10287000"/>
            <a:chOff x="0" y="0"/>
            <a:chExt cx="2842585" cy="2709333"/>
          </a:xfrm>
        </p:grpSpPr>
        <p:sp>
          <p:nvSpPr>
            <p:cNvPr name="Freeform 3" id="3"/>
            <p:cNvSpPr/>
            <p:nvPr/>
          </p:nvSpPr>
          <p:spPr>
            <a:xfrm flipH="false" flipV="false" rot="0">
              <a:off x="0" y="0"/>
              <a:ext cx="2842585" cy="2709333"/>
            </a:xfrm>
            <a:custGeom>
              <a:avLst/>
              <a:gdLst/>
              <a:ahLst/>
              <a:cxnLst/>
              <a:rect r="r" b="b" t="t" l="l"/>
              <a:pathLst>
                <a:path h="2709333" w="2842585">
                  <a:moveTo>
                    <a:pt x="0" y="0"/>
                  </a:moveTo>
                  <a:lnTo>
                    <a:pt x="2842585" y="0"/>
                  </a:lnTo>
                  <a:lnTo>
                    <a:pt x="2842585" y="2709333"/>
                  </a:lnTo>
                  <a:lnTo>
                    <a:pt x="0" y="2709333"/>
                  </a:lnTo>
                  <a:close/>
                </a:path>
              </a:pathLst>
            </a:custGeom>
            <a:solidFill>
              <a:srgbClr val="FFF5E0"/>
            </a:solidFill>
          </p:spPr>
        </p:sp>
        <p:sp>
          <p:nvSpPr>
            <p:cNvPr name="TextBox 4" id="4"/>
            <p:cNvSpPr txBox="true"/>
            <p:nvPr/>
          </p:nvSpPr>
          <p:spPr>
            <a:xfrm>
              <a:off x="0" y="-47625"/>
              <a:ext cx="2842585"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692096" y="-1462006"/>
            <a:ext cx="10792939" cy="11749006"/>
          </a:xfrm>
          <a:custGeom>
            <a:avLst/>
            <a:gdLst/>
            <a:ahLst/>
            <a:cxnLst/>
            <a:rect r="r" b="b" t="t" l="l"/>
            <a:pathLst>
              <a:path h="11749006" w="10792939">
                <a:moveTo>
                  <a:pt x="0" y="0"/>
                </a:moveTo>
                <a:lnTo>
                  <a:pt x="10792938" y="0"/>
                </a:lnTo>
                <a:lnTo>
                  <a:pt x="10792938" y="11749006"/>
                </a:lnTo>
                <a:lnTo>
                  <a:pt x="0" y="11749006"/>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535423" y="0"/>
            <a:ext cx="7106284" cy="10287000"/>
          </a:xfrm>
          <a:custGeom>
            <a:avLst/>
            <a:gdLst/>
            <a:ahLst/>
            <a:cxnLst/>
            <a:rect r="r" b="b" t="t" l="l"/>
            <a:pathLst>
              <a:path h="10287000" w="7106284">
                <a:moveTo>
                  <a:pt x="0" y="0"/>
                </a:moveTo>
                <a:lnTo>
                  <a:pt x="7106284" y="0"/>
                </a:lnTo>
                <a:lnTo>
                  <a:pt x="7106284" y="10287000"/>
                </a:lnTo>
                <a:lnTo>
                  <a:pt x="0" y="10287000"/>
                </a:lnTo>
                <a:lnTo>
                  <a:pt x="0" y="0"/>
                </a:lnTo>
                <a:close/>
              </a:path>
            </a:pathLst>
          </a:custGeom>
          <a:blipFill>
            <a:blip r:embed="rId6"/>
            <a:stretch>
              <a:fillRect l="0" t="0" r="0" b="0"/>
            </a:stretch>
          </a:blipFill>
        </p:spPr>
      </p:sp>
      <p:sp>
        <p:nvSpPr>
          <p:cNvPr name="TextBox 8" id="8"/>
          <p:cNvSpPr txBox="true"/>
          <p:nvPr/>
        </p:nvSpPr>
        <p:spPr>
          <a:xfrm rot="0">
            <a:off x="0" y="4283915"/>
            <a:ext cx="6692096" cy="1862046"/>
          </a:xfrm>
          <a:prstGeom prst="rect">
            <a:avLst/>
          </a:prstGeom>
        </p:spPr>
        <p:txBody>
          <a:bodyPr anchor="t" rtlCol="false" tIns="0" lIns="0" bIns="0" rIns="0">
            <a:spAutoFit/>
          </a:bodyPr>
          <a:lstStyle/>
          <a:p>
            <a:pPr algn="ctr">
              <a:lnSpc>
                <a:spcPts val="6979"/>
              </a:lnSpc>
            </a:pPr>
            <a:r>
              <a:rPr lang="en-US" sz="7347">
                <a:solidFill>
                  <a:srgbClr val="5D3E18"/>
                </a:solidFill>
                <a:latin typeface="Stella"/>
              </a:rPr>
              <a:t>USE CASE</a:t>
            </a:r>
          </a:p>
          <a:p>
            <a:pPr algn="ctr">
              <a:lnSpc>
                <a:spcPts val="6979"/>
              </a:lnSpc>
            </a:pPr>
            <a:r>
              <a:rPr lang="en-US" sz="7347">
                <a:solidFill>
                  <a:srgbClr val="5D3E18"/>
                </a:solidFill>
                <a:latin typeface="Stella"/>
              </a:rPr>
              <a:t>DIAGRAM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6692096" y="0"/>
            <a:ext cx="10792939" cy="10287000"/>
            <a:chOff x="0" y="0"/>
            <a:chExt cx="2842585" cy="2709333"/>
          </a:xfrm>
        </p:grpSpPr>
        <p:sp>
          <p:nvSpPr>
            <p:cNvPr name="Freeform 3" id="3"/>
            <p:cNvSpPr/>
            <p:nvPr/>
          </p:nvSpPr>
          <p:spPr>
            <a:xfrm flipH="false" flipV="false" rot="0">
              <a:off x="0" y="0"/>
              <a:ext cx="2842585" cy="2709333"/>
            </a:xfrm>
            <a:custGeom>
              <a:avLst/>
              <a:gdLst/>
              <a:ahLst/>
              <a:cxnLst/>
              <a:rect r="r" b="b" t="t" l="l"/>
              <a:pathLst>
                <a:path h="2709333" w="2842585">
                  <a:moveTo>
                    <a:pt x="0" y="0"/>
                  </a:moveTo>
                  <a:lnTo>
                    <a:pt x="2842585" y="0"/>
                  </a:lnTo>
                  <a:lnTo>
                    <a:pt x="2842585" y="2709333"/>
                  </a:lnTo>
                  <a:lnTo>
                    <a:pt x="0" y="2709333"/>
                  </a:lnTo>
                  <a:close/>
                </a:path>
              </a:pathLst>
            </a:custGeom>
            <a:solidFill>
              <a:srgbClr val="FFF5E0"/>
            </a:solidFill>
          </p:spPr>
        </p:sp>
        <p:sp>
          <p:nvSpPr>
            <p:cNvPr name="TextBox 4" id="4"/>
            <p:cNvSpPr txBox="true"/>
            <p:nvPr/>
          </p:nvSpPr>
          <p:spPr>
            <a:xfrm>
              <a:off x="0" y="-47625"/>
              <a:ext cx="2842585"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692096" y="-1462006"/>
            <a:ext cx="10792939" cy="11749006"/>
          </a:xfrm>
          <a:custGeom>
            <a:avLst/>
            <a:gdLst/>
            <a:ahLst/>
            <a:cxnLst/>
            <a:rect r="r" b="b" t="t" l="l"/>
            <a:pathLst>
              <a:path h="11749006" w="10792939">
                <a:moveTo>
                  <a:pt x="0" y="0"/>
                </a:moveTo>
                <a:lnTo>
                  <a:pt x="10792938" y="0"/>
                </a:lnTo>
                <a:lnTo>
                  <a:pt x="10792938" y="11749006"/>
                </a:lnTo>
                <a:lnTo>
                  <a:pt x="0" y="11749006"/>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109703" y="0"/>
            <a:ext cx="7957724" cy="10287000"/>
          </a:xfrm>
          <a:custGeom>
            <a:avLst/>
            <a:gdLst/>
            <a:ahLst/>
            <a:cxnLst/>
            <a:rect r="r" b="b" t="t" l="l"/>
            <a:pathLst>
              <a:path h="10287000" w="7957724">
                <a:moveTo>
                  <a:pt x="0" y="0"/>
                </a:moveTo>
                <a:lnTo>
                  <a:pt x="7957724" y="0"/>
                </a:lnTo>
                <a:lnTo>
                  <a:pt x="7957724" y="10287000"/>
                </a:lnTo>
                <a:lnTo>
                  <a:pt x="0" y="10287000"/>
                </a:lnTo>
                <a:lnTo>
                  <a:pt x="0" y="0"/>
                </a:lnTo>
                <a:close/>
              </a:path>
            </a:pathLst>
          </a:custGeom>
          <a:blipFill>
            <a:blip r:embed="rId6"/>
            <a:stretch>
              <a:fillRect l="0" t="0" r="0" b="0"/>
            </a:stretch>
          </a:blipFill>
        </p:spPr>
      </p:sp>
      <p:sp>
        <p:nvSpPr>
          <p:cNvPr name="TextBox 8" id="8"/>
          <p:cNvSpPr txBox="true"/>
          <p:nvPr/>
        </p:nvSpPr>
        <p:spPr>
          <a:xfrm rot="0">
            <a:off x="-26197" y="4283915"/>
            <a:ext cx="6692096" cy="1862046"/>
          </a:xfrm>
          <a:prstGeom prst="rect">
            <a:avLst/>
          </a:prstGeom>
        </p:spPr>
        <p:txBody>
          <a:bodyPr anchor="t" rtlCol="false" tIns="0" lIns="0" bIns="0" rIns="0">
            <a:spAutoFit/>
          </a:bodyPr>
          <a:lstStyle/>
          <a:p>
            <a:pPr algn="ctr">
              <a:lnSpc>
                <a:spcPts val="6979"/>
              </a:lnSpc>
            </a:pPr>
            <a:r>
              <a:rPr lang="en-US" sz="7347">
                <a:solidFill>
                  <a:srgbClr val="5D3E18"/>
                </a:solidFill>
                <a:latin typeface="Stella"/>
              </a:rPr>
              <a:t>CLASS </a:t>
            </a:r>
          </a:p>
          <a:p>
            <a:pPr algn="ctr">
              <a:lnSpc>
                <a:spcPts val="6979"/>
              </a:lnSpc>
            </a:pPr>
            <a:r>
              <a:rPr lang="en-US" sz="7347">
                <a:solidFill>
                  <a:srgbClr val="5D3E18"/>
                </a:solidFill>
                <a:latin typeface="Stella"/>
              </a:rPr>
              <a:t>DIAGRAM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6692096" y="0"/>
            <a:ext cx="10792939" cy="10287000"/>
            <a:chOff x="0" y="0"/>
            <a:chExt cx="2842585" cy="2709333"/>
          </a:xfrm>
        </p:grpSpPr>
        <p:sp>
          <p:nvSpPr>
            <p:cNvPr name="Freeform 3" id="3"/>
            <p:cNvSpPr/>
            <p:nvPr/>
          </p:nvSpPr>
          <p:spPr>
            <a:xfrm flipH="false" flipV="false" rot="0">
              <a:off x="0" y="0"/>
              <a:ext cx="2842585" cy="2709333"/>
            </a:xfrm>
            <a:custGeom>
              <a:avLst/>
              <a:gdLst/>
              <a:ahLst/>
              <a:cxnLst/>
              <a:rect r="r" b="b" t="t" l="l"/>
              <a:pathLst>
                <a:path h="2709333" w="2842585">
                  <a:moveTo>
                    <a:pt x="0" y="0"/>
                  </a:moveTo>
                  <a:lnTo>
                    <a:pt x="2842585" y="0"/>
                  </a:lnTo>
                  <a:lnTo>
                    <a:pt x="2842585" y="2709333"/>
                  </a:lnTo>
                  <a:lnTo>
                    <a:pt x="0" y="2709333"/>
                  </a:lnTo>
                  <a:close/>
                </a:path>
              </a:pathLst>
            </a:custGeom>
            <a:solidFill>
              <a:srgbClr val="FFF5E0"/>
            </a:solidFill>
          </p:spPr>
        </p:sp>
        <p:sp>
          <p:nvSpPr>
            <p:cNvPr name="TextBox 4" id="4"/>
            <p:cNvSpPr txBox="true"/>
            <p:nvPr/>
          </p:nvSpPr>
          <p:spPr>
            <a:xfrm>
              <a:off x="0" y="-47625"/>
              <a:ext cx="2842585"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692096" y="-1462006"/>
            <a:ext cx="10792939" cy="11749006"/>
          </a:xfrm>
          <a:custGeom>
            <a:avLst/>
            <a:gdLst/>
            <a:ahLst/>
            <a:cxnLst/>
            <a:rect r="r" b="b" t="t" l="l"/>
            <a:pathLst>
              <a:path h="11749006" w="10792939">
                <a:moveTo>
                  <a:pt x="0" y="0"/>
                </a:moveTo>
                <a:lnTo>
                  <a:pt x="10792938" y="0"/>
                </a:lnTo>
                <a:lnTo>
                  <a:pt x="10792938" y="11749006"/>
                </a:lnTo>
                <a:lnTo>
                  <a:pt x="0" y="11749006"/>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537012" y="0"/>
            <a:ext cx="9464862" cy="10287000"/>
          </a:xfrm>
          <a:custGeom>
            <a:avLst/>
            <a:gdLst/>
            <a:ahLst/>
            <a:cxnLst/>
            <a:rect r="r" b="b" t="t" l="l"/>
            <a:pathLst>
              <a:path h="10287000" w="9464862">
                <a:moveTo>
                  <a:pt x="0" y="0"/>
                </a:moveTo>
                <a:lnTo>
                  <a:pt x="9464862" y="0"/>
                </a:lnTo>
                <a:lnTo>
                  <a:pt x="9464862" y="10287000"/>
                </a:lnTo>
                <a:lnTo>
                  <a:pt x="0" y="10287000"/>
                </a:lnTo>
                <a:lnTo>
                  <a:pt x="0" y="0"/>
                </a:lnTo>
                <a:close/>
              </a:path>
            </a:pathLst>
          </a:custGeom>
          <a:blipFill>
            <a:blip r:embed="rId6"/>
            <a:stretch>
              <a:fillRect l="0" t="0" r="0" b="0"/>
            </a:stretch>
          </a:blipFill>
        </p:spPr>
      </p:sp>
      <p:sp>
        <p:nvSpPr>
          <p:cNvPr name="TextBox 8" id="8"/>
          <p:cNvSpPr txBox="true"/>
          <p:nvPr/>
        </p:nvSpPr>
        <p:spPr>
          <a:xfrm rot="0">
            <a:off x="-26197" y="4283915"/>
            <a:ext cx="6692096" cy="1862046"/>
          </a:xfrm>
          <a:prstGeom prst="rect">
            <a:avLst/>
          </a:prstGeom>
        </p:spPr>
        <p:txBody>
          <a:bodyPr anchor="t" rtlCol="false" tIns="0" lIns="0" bIns="0" rIns="0">
            <a:spAutoFit/>
          </a:bodyPr>
          <a:lstStyle/>
          <a:p>
            <a:pPr algn="ctr">
              <a:lnSpc>
                <a:spcPts val="6979"/>
              </a:lnSpc>
            </a:pPr>
            <a:r>
              <a:rPr lang="en-US" sz="7347">
                <a:solidFill>
                  <a:srgbClr val="5D3E18"/>
                </a:solidFill>
                <a:latin typeface="Stella"/>
              </a:rPr>
              <a:t>DATABASE</a:t>
            </a:r>
          </a:p>
          <a:p>
            <a:pPr algn="ctr">
              <a:lnSpc>
                <a:spcPts val="6979"/>
              </a:lnSpc>
            </a:pPr>
            <a:r>
              <a:rPr lang="en-US" sz="7347">
                <a:solidFill>
                  <a:srgbClr val="5D3E18"/>
                </a:solidFill>
                <a:latin typeface="Stella"/>
              </a:rPr>
              <a:t>SCHEME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TextBox 7" id="7"/>
          <p:cNvSpPr txBox="true"/>
          <p:nvPr/>
        </p:nvSpPr>
        <p:spPr>
          <a:xfrm rot="0">
            <a:off x="472791" y="3406953"/>
            <a:ext cx="17342419" cy="2618228"/>
          </a:xfrm>
          <a:prstGeom prst="rect">
            <a:avLst/>
          </a:prstGeom>
        </p:spPr>
        <p:txBody>
          <a:bodyPr anchor="t" rtlCol="false" tIns="0" lIns="0" bIns="0" rIns="0">
            <a:spAutoFit/>
          </a:bodyPr>
          <a:lstStyle/>
          <a:p>
            <a:pPr algn="ctr">
              <a:lnSpc>
                <a:spcPts val="18955"/>
              </a:lnSpc>
            </a:pPr>
            <a:r>
              <a:rPr lang="en-US" sz="19953">
                <a:solidFill>
                  <a:srgbClr val="5D3E18"/>
                </a:solidFill>
                <a:latin typeface="Stella"/>
              </a:rPr>
              <a:t>THANK YOU</a:t>
            </a:r>
          </a:p>
        </p:txBody>
      </p:sp>
      <p:sp>
        <p:nvSpPr>
          <p:cNvPr name="Freeform 8" id="8"/>
          <p:cNvSpPr/>
          <p:nvPr/>
        </p:nvSpPr>
        <p:spPr>
          <a:xfrm flipH="false" flipV="false" rot="0">
            <a:off x="-1301569" y="-586564"/>
            <a:ext cx="7315200" cy="3684201"/>
          </a:xfrm>
          <a:custGeom>
            <a:avLst/>
            <a:gdLst/>
            <a:ahLst/>
            <a:cxnLst/>
            <a:rect r="r" b="b" t="t" l="l"/>
            <a:pathLst>
              <a:path h="3684201" w="7315200">
                <a:moveTo>
                  <a:pt x="0" y="0"/>
                </a:moveTo>
                <a:lnTo>
                  <a:pt x="7315200" y="0"/>
                </a:lnTo>
                <a:lnTo>
                  <a:pt x="7315200" y="3684200"/>
                </a:lnTo>
                <a:lnTo>
                  <a:pt x="0" y="3684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618785" y="6025182"/>
            <a:ext cx="7315200" cy="3684201"/>
          </a:xfrm>
          <a:custGeom>
            <a:avLst/>
            <a:gdLst/>
            <a:ahLst/>
            <a:cxnLst/>
            <a:rect r="r" b="b" t="t" l="l"/>
            <a:pathLst>
              <a:path h="3684201" w="7315200">
                <a:moveTo>
                  <a:pt x="0" y="0"/>
                </a:moveTo>
                <a:lnTo>
                  <a:pt x="7315200" y="0"/>
                </a:lnTo>
                <a:lnTo>
                  <a:pt x="7315200" y="3684200"/>
                </a:lnTo>
                <a:lnTo>
                  <a:pt x="0" y="3684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6038658"/>
            <a:ext cx="5832907" cy="4805238"/>
          </a:xfrm>
          <a:custGeom>
            <a:avLst/>
            <a:gdLst/>
            <a:ahLst/>
            <a:cxnLst/>
            <a:rect r="r" b="b" t="t" l="l"/>
            <a:pathLst>
              <a:path h="4805238" w="5832907">
                <a:moveTo>
                  <a:pt x="0" y="0"/>
                </a:moveTo>
                <a:lnTo>
                  <a:pt x="5832907" y="0"/>
                </a:lnTo>
                <a:lnTo>
                  <a:pt x="5832907" y="4805238"/>
                </a:lnTo>
                <a:lnTo>
                  <a:pt x="0" y="4805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grpSp>
        <p:nvGrpSpPr>
          <p:cNvPr name="Group 7" id="7"/>
          <p:cNvGrpSpPr/>
          <p:nvPr/>
        </p:nvGrpSpPr>
        <p:grpSpPr>
          <a:xfrm rot="0">
            <a:off x="-214146" y="3723301"/>
            <a:ext cx="7258716" cy="1598620"/>
            <a:chOff x="0" y="0"/>
            <a:chExt cx="1911761" cy="421036"/>
          </a:xfrm>
        </p:grpSpPr>
        <p:sp>
          <p:nvSpPr>
            <p:cNvPr name="Freeform 8" id="8"/>
            <p:cNvSpPr/>
            <p:nvPr/>
          </p:nvSpPr>
          <p:spPr>
            <a:xfrm flipH="false" flipV="false" rot="0">
              <a:off x="0" y="0"/>
              <a:ext cx="1911761" cy="421036"/>
            </a:xfrm>
            <a:custGeom>
              <a:avLst/>
              <a:gdLst/>
              <a:ahLst/>
              <a:cxnLst/>
              <a:rect r="r" b="b" t="t" l="l"/>
              <a:pathLst>
                <a:path h="421036" w="1911761">
                  <a:moveTo>
                    <a:pt x="54395" y="0"/>
                  </a:moveTo>
                  <a:lnTo>
                    <a:pt x="1857366" y="0"/>
                  </a:lnTo>
                  <a:cubicBezTo>
                    <a:pt x="1887407" y="0"/>
                    <a:pt x="1911761" y="24353"/>
                    <a:pt x="1911761" y="54395"/>
                  </a:cubicBezTo>
                  <a:lnTo>
                    <a:pt x="1911761" y="366641"/>
                  </a:lnTo>
                  <a:cubicBezTo>
                    <a:pt x="1911761" y="381067"/>
                    <a:pt x="1906030" y="394903"/>
                    <a:pt x="1895829" y="405104"/>
                  </a:cubicBezTo>
                  <a:cubicBezTo>
                    <a:pt x="1885628" y="415305"/>
                    <a:pt x="1871792" y="421036"/>
                    <a:pt x="1857366" y="421036"/>
                  </a:cubicBezTo>
                  <a:lnTo>
                    <a:pt x="54395" y="421036"/>
                  </a:lnTo>
                  <a:cubicBezTo>
                    <a:pt x="39969" y="421036"/>
                    <a:pt x="26133" y="415305"/>
                    <a:pt x="15932" y="405104"/>
                  </a:cubicBezTo>
                  <a:cubicBezTo>
                    <a:pt x="5731" y="394903"/>
                    <a:pt x="0" y="381067"/>
                    <a:pt x="0" y="366641"/>
                  </a:cubicBezTo>
                  <a:lnTo>
                    <a:pt x="0" y="54395"/>
                  </a:lnTo>
                  <a:cubicBezTo>
                    <a:pt x="0" y="39969"/>
                    <a:pt x="5731" y="26133"/>
                    <a:pt x="15932" y="15932"/>
                  </a:cubicBezTo>
                  <a:cubicBezTo>
                    <a:pt x="26133" y="5731"/>
                    <a:pt x="39969" y="0"/>
                    <a:pt x="54395" y="0"/>
                  </a:cubicBezTo>
                  <a:close/>
                </a:path>
              </a:pathLst>
            </a:custGeom>
            <a:solidFill>
              <a:srgbClr val="FFFFFF"/>
            </a:solidFill>
            <a:ln w="38100" cap="rnd">
              <a:solidFill>
                <a:srgbClr val="000000"/>
              </a:solidFill>
              <a:prstDash val="solid"/>
              <a:round/>
            </a:ln>
          </p:spPr>
        </p:sp>
        <p:sp>
          <p:nvSpPr>
            <p:cNvPr name="TextBox 9" id="9"/>
            <p:cNvSpPr txBox="true"/>
            <p:nvPr/>
          </p:nvSpPr>
          <p:spPr>
            <a:xfrm>
              <a:off x="0" y="-47625"/>
              <a:ext cx="1911761" cy="468661"/>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true" flipV="false" rot="0">
            <a:off x="-769703" y="5237193"/>
            <a:ext cx="5423077" cy="6273814"/>
          </a:xfrm>
          <a:custGeom>
            <a:avLst/>
            <a:gdLst/>
            <a:ahLst/>
            <a:cxnLst/>
            <a:rect r="r" b="b" t="t" l="l"/>
            <a:pathLst>
              <a:path h="6273814" w="5423077">
                <a:moveTo>
                  <a:pt x="5423076" y="0"/>
                </a:moveTo>
                <a:lnTo>
                  <a:pt x="0" y="0"/>
                </a:lnTo>
                <a:lnTo>
                  <a:pt x="0" y="6273814"/>
                </a:lnTo>
                <a:lnTo>
                  <a:pt x="5423076" y="6273814"/>
                </a:lnTo>
                <a:lnTo>
                  <a:pt x="54230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398885">
            <a:off x="14094525" y="-1886219"/>
            <a:ext cx="4582301" cy="5451572"/>
          </a:xfrm>
          <a:custGeom>
            <a:avLst/>
            <a:gdLst/>
            <a:ahLst/>
            <a:cxnLst/>
            <a:rect r="r" b="b" t="t" l="l"/>
            <a:pathLst>
              <a:path h="5451572" w="4582301">
                <a:moveTo>
                  <a:pt x="0" y="0"/>
                </a:moveTo>
                <a:lnTo>
                  <a:pt x="4582301" y="0"/>
                </a:lnTo>
                <a:lnTo>
                  <a:pt x="4582301" y="5451572"/>
                </a:lnTo>
                <a:lnTo>
                  <a:pt x="0" y="54515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335999" y="3871781"/>
            <a:ext cx="6158427" cy="1365412"/>
          </a:xfrm>
          <a:prstGeom prst="rect">
            <a:avLst/>
          </a:prstGeom>
        </p:spPr>
        <p:txBody>
          <a:bodyPr anchor="t" rtlCol="false" tIns="0" lIns="0" bIns="0" rIns="0">
            <a:spAutoFit/>
          </a:bodyPr>
          <a:lstStyle/>
          <a:p>
            <a:pPr algn="ctr">
              <a:lnSpc>
                <a:spcPts val="9829"/>
              </a:lnSpc>
            </a:pPr>
            <a:r>
              <a:rPr lang="en-US" sz="10346">
                <a:solidFill>
                  <a:srgbClr val="5D3E18"/>
                </a:solidFill>
                <a:latin typeface="Stella"/>
              </a:rPr>
              <a:t>ABSTRACT</a:t>
            </a:r>
          </a:p>
        </p:txBody>
      </p:sp>
      <p:sp>
        <p:nvSpPr>
          <p:cNvPr name="TextBox 13" id="13"/>
          <p:cNvSpPr txBox="true"/>
          <p:nvPr/>
        </p:nvSpPr>
        <p:spPr>
          <a:xfrm rot="0">
            <a:off x="7569428" y="2840455"/>
            <a:ext cx="8606324" cy="608750"/>
          </a:xfrm>
          <a:prstGeom prst="rect">
            <a:avLst/>
          </a:prstGeom>
        </p:spPr>
        <p:txBody>
          <a:bodyPr anchor="t" rtlCol="false" tIns="0" lIns="0" bIns="0" rIns="0">
            <a:spAutoFit/>
          </a:bodyPr>
          <a:lstStyle/>
          <a:p>
            <a:pPr algn="ctr">
              <a:lnSpc>
                <a:spcPts val="4246"/>
              </a:lnSpc>
            </a:pPr>
          </a:p>
        </p:txBody>
      </p:sp>
      <p:sp>
        <p:nvSpPr>
          <p:cNvPr name="TextBox 14" id="14"/>
          <p:cNvSpPr txBox="true"/>
          <p:nvPr/>
        </p:nvSpPr>
        <p:spPr>
          <a:xfrm rot="0">
            <a:off x="7277660" y="1666550"/>
            <a:ext cx="9189860" cy="6737985"/>
          </a:xfrm>
          <a:prstGeom prst="rect">
            <a:avLst/>
          </a:prstGeom>
        </p:spPr>
        <p:txBody>
          <a:bodyPr anchor="t" rtlCol="false" tIns="0" lIns="0" bIns="0" rIns="0">
            <a:spAutoFit/>
          </a:bodyPr>
          <a:lstStyle/>
          <a:p>
            <a:pPr algn="just">
              <a:lnSpc>
                <a:spcPts val="2940"/>
              </a:lnSpc>
            </a:pPr>
            <a:r>
              <a:rPr lang="en-US" sz="2100">
                <a:solidFill>
                  <a:srgbClr val="453128"/>
                </a:solidFill>
                <a:latin typeface="Agrandir Medium"/>
              </a:rPr>
              <a:t>This research addresses the enhancement of the KVPD E-Learning System by identifying and mitigating weaknesses of KVPD learning traditional method. there are some problems with how students learn, like teachers going too fast, students having to spend a lot of money, issues with getting learning materials, and trouble figuring out students' skill levels. To fix these problems, we're using a method called the Prototyping Model with Evolutionary Prototyping. there were everal use case in for this system which is Login, register acoount, Manage user, Manage course, Manage learning material, Manage assessment and assignment, Record grade and Generate report. Comparative analysis of system features highlights areas for improvement. Findings contribute to the refinement of E-Learning systems, fostering a user-centric and efficient educational experience. The study concludes with insights for future research, emphasizing the continual evolution of educational technology. this system ensure teachers are more involved, students don't have to spend too much money, learning materials are easy to get, and we can figure out what level students are at in their skills.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TextBox 7" id="7"/>
          <p:cNvSpPr txBox="true"/>
          <p:nvPr/>
        </p:nvSpPr>
        <p:spPr>
          <a:xfrm rot="0">
            <a:off x="472791" y="4076330"/>
            <a:ext cx="17342419" cy="1590675"/>
          </a:xfrm>
          <a:prstGeom prst="rect">
            <a:avLst/>
          </a:prstGeom>
        </p:spPr>
        <p:txBody>
          <a:bodyPr anchor="t" rtlCol="false" tIns="0" lIns="0" bIns="0" rIns="0">
            <a:spAutoFit/>
          </a:bodyPr>
          <a:lstStyle/>
          <a:p>
            <a:pPr algn="ctr">
              <a:lnSpc>
                <a:spcPts val="11400"/>
              </a:lnSpc>
            </a:pPr>
            <a:r>
              <a:rPr lang="en-US" sz="12000">
                <a:solidFill>
                  <a:srgbClr val="5D3E18"/>
                </a:solidFill>
                <a:latin typeface="Stella"/>
              </a:rPr>
              <a:t>INTRODUCTION</a:t>
            </a:r>
          </a:p>
        </p:txBody>
      </p:sp>
      <p:sp>
        <p:nvSpPr>
          <p:cNvPr name="Freeform 8" id="8"/>
          <p:cNvSpPr/>
          <p:nvPr/>
        </p:nvSpPr>
        <p:spPr>
          <a:xfrm flipH="false" flipV="false" rot="0">
            <a:off x="-1301569" y="-586564"/>
            <a:ext cx="7315200" cy="3684201"/>
          </a:xfrm>
          <a:custGeom>
            <a:avLst/>
            <a:gdLst/>
            <a:ahLst/>
            <a:cxnLst/>
            <a:rect r="r" b="b" t="t" l="l"/>
            <a:pathLst>
              <a:path h="3684201" w="7315200">
                <a:moveTo>
                  <a:pt x="0" y="0"/>
                </a:moveTo>
                <a:lnTo>
                  <a:pt x="7315200" y="0"/>
                </a:lnTo>
                <a:lnTo>
                  <a:pt x="7315200" y="3684200"/>
                </a:lnTo>
                <a:lnTo>
                  <a:pt x="0" y="3684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618785" y="6025182"/>
            <a:ext cx="7315200" cy="3684201"/>
          </a:xfrm>
          <a:custGeom>
            <a:avLst/>
            <a:gdLst/>
            <a:ahLst/>
            <a:cxnLst/>
            <a:rect r="r" b="b" t="t" l="l"/>
            <a:pathLst>
              <a:path h="3684201" w="7315200">
                <a:moveTo>
                  <a:pt x="0" y="0"/>
                </a:moveTo>
                <a:lnTo>
                  <a:pt x="7315200" y="0"/>
                </a:lnTo>
                <a:lnTo>
                  <a:pt x="7315200" y="3684200"/>
                </a:lnTo>
                <a:lnTo>
                  <a:pt x="0" y="3684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6038658"/>
            <a:ext cx="5832907" cy="4805238"/>
          </a:xfrm>
          <a:custGeom>
            <a:avLst/>
            <a:gdLst/>
            <a:ahLst/>
            <a:cxnLst/>
            <a:rect r="r" b="b" t="t" l="l"/>
            <a:pathLst>
              <a:path h="4805238" w="5832907">
                <a:moveTo>
                  <a:pt x="0" y="0"/>
                </a:moveTo>
                <a:lnTo>
                  <a:pt x="5832907" y="0"/>
                </a:lnTo>
                <a:lnTo>
                  <a:pt x="5832907" y="4805238"/>
                </a:lnTo>
                <a:lnTo>
                  <a:pt x="0" y="4805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451336" y="346147"/>
            <a:ext cx="17480308" cy="9675962"/>
            <a:chOff x="0" y="0"/>
            <a:chExt cx="4603867" cy="2548402"/>
          </a:xfrm>
        </p:grpSpPr>
        <p:sp>
          <p:nvSpPr>
            <p:cNvPr name="Freeform 3" id="3"/>
            <p:cNvSpPr/>
            <p:nvPr/>
          </p:nvSpPr>
          <p:spPr>
            <a:xfrm flipH="false" flipV="false" rot="0">
              <a:off x="0" y="0"/>
              <a:ext cx="4603867" cy="2548402"/>
            </a:xfrm>
            <a:custGeom>
              <a:avLst/>
              <a:gdLst/>
              <a:ahLst/>
              <a:cxnLst/>
              <a:rect r="r" b="b" t="t" l="l"/>
              <a:pathLst>
                <a:path h="2548402" w="4603867">
                  <a:moveTo>
                    <a:pt x="0" y="0"/>
                  </a:moveTo>
                  <a:lnTo>
                    <a:pt x="4603867" y="0"/>
                  </a:lnTo>
                  <a:lnTo>
                    <a:pt x="4603867" y="2548402"/>
                  </a:lnTo>
                  <a:lnTo>
                    <a:pt x="0" y="2548402"/>
                  </a:lnTo>
                  <a:close/>
                </a:path>
              </a:pathLst>
            </a:custGeom>
            <a:solidFill>
              <a:srgbClr val="FFF5E0"/>
            </a:solidFill>
          </p:spPr>
        </p:sp>
        <p:sp>
          <p:nvSpPr>
            <p:cNvPr name="TextBox 4" id="4"/>
            <p:cNvSpPr txBox="true"/>
            <p:nvPr/>
          </p:nvSpPr>
          <p:spPr>
            <a:xfrm>
              <a:off x="0" y="-47625"/>
              <a:ext cx="4603867" cy="259602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346147"/>
            <a:ext cx="8888587" cy="9675962"/>
          </a:xfrm>
          <a:custGeom>
            <a:avLst/>
            <a:gdLst/>
            <a:ahLst/>
            <a:cxnLst/>
            <a:rect r="r" b="b" t="t" l="l"/>
            <a:pathLst>
              <a:path h="9675962" w="8888587">
                <a:moveTo>
                  <a:pt x="0" y="0"/>
                </a:moveTo>
                <a:lnTo>
                  <a:pt x="8888587" y="0"/>
                </a:lnTo>
                <a:lnTo>
                  <a:pt x="8888587" y="9675962"/>
                </a:lnTo>
                <a:lnTo>
                  <a:pt x="0" y="9675962"/>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grpSp>
        <p:nvGrpSpPr>
          <p:cNvPr name="Group 6" id="6"/>
          <p:cNvGrpSpPr/>
          <p:nvPr/>
        </p:nvGrpSpPr>
        <p:grpSpPr>
          <a:xfrm rot="0">
            <a:off x="508150" y="206707"/>
            <a:ext cx="6343794" cy="1077644"/>
            <a:chOff x="0" y="0"/>
            <a:chExt cx="2478520" cy="421036"/>
          </a:xfrm>
        </p:grpSpPr>
        <p:sp>
          <p:nvSpPr>
            <p:cNvPr name="Freeform 7" id="7"/>
            <p:cNvSpPr/>
            <p:nvPr/>
          </p:nvSpPr>
          <p:spPr>
            <a:xfrm flipH="false" flipV="false" rot="0">
              <a:off x="0" y="0"/>
              <a:ext cx="2478520" cy="421036"/>
            </a:xfrm>
            <a:custGeom>
              <a:avLst/>
              <a:gdLst/>
              <a:ahLst/>
              <a:cxnLst/>
              <a:rect r="r" b="b" t="t" l="l"/>
              <a:pathLst>
                <a:path h="421036" w="2478520">
                  <a:moveTo>
                    <a:pt x="62240" y="0"/>
                  </a:moveTo>
                  <a:lnTo>
                    <a:pt x="2416280" y="0"/>
                  </a:lnTo>
                  <a:cubicBezTo>
                    <a:pt x="2432787" y="0"/>
                    <a:pt x="2448618" y="6557"/>
                    <a:pt x="2460291" y="18230"/>
                  </a:cubicBezTo>
                  <a:cubicBezTo>
                    <a:pt x="2471963" y="29902"/>
                    <a:pt x="2478520" y="45733"/>
                    <a:pt x="2478520" y="62240"/>
                  </a:cubicBezTo>
                  <a:lnTo>
                    <a:pt x="2478520" y="358796"/>
                  </a:lnTo>
                  <a:cubicBezTo>
                    <a:pt x="2478520" y="375303"/>
                    <a:pt x="2471963" y="391134"/>
                    <a:pt x="2460291" y="402806"/>
                  </a:cubicBezTo>
                  <a:cubicBezTo>
                    <a:pt x="2448618" y="414478"/>
                    <a:pt x="2432787" y="421036"/>
                    <a:pt x="2416280" y="421036"/>
                  </a:cubicBezTo>
                  <a:lnTo>
                    <a:pt x="62240" y="421036"/>
                  </a:lnTo>
                  <a:cubicBezTo>
                    <a:pt x="45733" y="421036"/>
                    <a:pt x="29902" y="414478"/>
                    <a:pt x="18230" y="402806"/>
                  </a:cubicBezTo>
                  <a:cubicBezTo>
                    <a:pt x="6557" y="391134"/>
                    <a:pt x="0" y="375303"/>
                    <a:pt x="0" y="358796"/>
                  </a:cubicBezTo>
                  <a:lnTo>
                    <a:pt x="0" y="62240"/>
                  </a:lnTo>
                  <a:cubicBezTo>
                    <a:pt x="0" y="45733"/>
                    <a:pt x="6557" y="29902"/>
                    <a:pt x="18230" y="18230"/>
                  </a:cubicBezTo>
                  <a:cubicBezTo>
                    <a:pt x="29902" y="6557"/>
                    <a:pt x="45733" y="0"/>
                    <a:pt x="62240" y="0"/>
                  </a:cubicBezTo>
                  <a:close/>
                </a:path>
              </a:pathLst>
            </a:custGeom>
            <a:solidFill>
              <a:srgbClr val="FFFFFF"/>
            </a:solidFill>
            <a:ln w="38100" cap="rnd">
              <a:solidFill>
                <a:srgbClr val="000000"/>
              </a:solidFill>
              <a:prstDash val="solid"/>
              <a:round/>
            </a:ln>
          </p:spPr>
        </p:sp>
        <p:sp>
          <p:nvSpPr>
            <p:cNvPr name="TextBox 8" id="8"/>
            <p:cNvSpPr txBox="true"/>
            <p:nvPr/>
          </p:nvSpPr>
          <p:spPr>
            <a:xfrm>
              <a:off x="0" y="-47625"/>
              <a:ext cx="2478520" cy="468661"/>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78829"/>
            <a:ext cx="7360093" cy="628650"/>
          </a:xfrm>
          <a:prstGeom prst="rect">
            <a:avLst/>
          </a:prstGeom>
        </p:spPr>
        <p:txBody>
          <a:bodyPr anchor="t" rtlCol="false" tIns="0" lIns="0" bIns="0" rIns="0">
            <a:spAutoFit/>
          </a:bodyPr>
          <a:lstStyle/>
          <a:p>
            <a:pPr algn="ctr">
              <a:lnSpc>
                <a:spcPts val="4559"/>
              </a:lnSpc>
            </a:pPr>
            <a:r>
              <a:rPr lang="en-US" sz="4800">
                <a:solidFill>
                  <a:srgbClr val="5D3E18"/>
                </a:solidFill>
                <a:latin typeface="Stella"/>
              </a:rPr>
              <a:t>PROJECT BACKGOUND</a:t>
            </a:r>
          </a:p>
        </p:txBody>
      </p:sp>
      <p:sp>
        <p:nvSpPr>
          <p:cNvPr name="Freeform 10" id="10"/>
          <p:cNvSpPr/>
          <p:nvPr/>
        </p:nvSpPr>
        <p:spPr>
          <a:xfrm flipH="false" flipV="false" rot="0">
            <a:off x="451336" y="346147"/>
            <a:ext cx="8888587" cy="9675962"/>
          </a:xfrm>
          <a:custGeom>
            <a:avLst/>
            <a:gdLst/>
            <a:ahLst/>
            <a:cxnLst/>
            <a:rect r="r" b="b" t="t" l="l"/>
            <a:pathLst>
              <a:path h="9675962" w="8888587">
                <a:moveTo>
                  <a:pt x="0" y="0"/>
                </a:moveTo>
                <a:lnTo>
                  <a:pt x="8888587" y="0"/>
                </a:lnTo>
                <a:lnTo>
                  <a:pt x="8888587" y="9675962"/>
                </a:lnTo>
                <a:lnTo>
                  <a:pt x="0" y="9675962"/>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TextBox 11" id="11"/>
          <p:cNvSpPr txBox="true"/>
          <p:nvPr/>
        </p:nvSpPr>
        <p:spPr>
          <a:xfrm rot="0">
            <a:off x="585166" y="1341502"/>
            <a:ext cx="8606324" cy="8456930"/>
          </a:xfrm>
          <a:prstGeom prst="rect">
            <a:avLst/>
          </a:prstGeom>
        </p:spPr>
        <p:txBody>
          <a:bodyPr anchor="t" rtlCol="false" tIns="0" lIns="0" bIns="0" rIns="0">
            <a:spAutoFit/>
          </a:bodyPr>
          <a:lstStyle/>
          <a:p>
            <a:pPr algn="just">
              <a:lnSpc>
                <a:spcPts val="3219"/>
              </a:lnSpc>
            </a:pPr>
            <a:r>
              <a:rPr lang="en-US" sz="2299">
                <a:solidFill>
                  <a:srgbClr val="453128"/>
                </a:solidFill>
                <a:latin typeface="Agrandir Medium"/>
              </a:rPr>
              <a:t>Learning involves acquiring knowledge, skills, and understanding through study, experience, or teaching. In the digital age, online learning systems provide more satisfying education, allowing students to access information on smartphones and tablets. Sekolah Menengah Vokasional Port Dickson, formerly Sekolah Menengah Teknik Port Dickson, was renamed Kolej Vokasional Port Dickson in 2013 to offer a more comprehensive vocational education, offering nine courses and preparing students for the workforce.</a:t>
            </a:r>
          </a:p>
          <a:p>
            <a:pPr algn="just">
              <a:lnSpc>
                <a:spcPts val="3219"/>
              </a:lnSpc>
            </a:pPr>
          </a:p>
          <a:p>
            <a:pPr algn="just">
              <a:lnSpc>
                <a:spcPts val="3219"/>
              </a:lnSpc>
            </a:pPr>
            <a:r>
              <a:rPr lang="en-US" sz="2299">
                <a:solidFill>
                  <a:srgbClr val="453128"/>
                </a:solidFill>
                <a:latin typeface="Agrandir Medium"/>
              </a:rPr>
              <a:t>The KVPD learning system faces challenges due to teachers prioritizing content delivery quickly, limiting elaboration and teacher focus, and students using textbooks. Rising costs of educational materials and financial burdens also limit access to resources. Traditional methods of distributing learning materials face challenges due to technological limitations, increasing student enrollment, and department expansion. Tracking and addressing students' Sijil Kemahiran Malaysia (SKM) levels is hindered by class size, lack of standardized assessment tools, and pressure to cover curriculum content efficiently.</a:t>
            </a:r>
          </a:p>
        </p:txBody>
      </p:sp>
      <p:grpSp>
        <p:nvGrpSpPr>
          <p:cNvPr name="Group 12" id="12"/>
          <p:cNvGrpSpPr/>
          <p:nvPr/>
        </p:nvGrpSpPr>
        <p:grpSpPr>
          <a:xfrm rot="0">
            <a:off x="11572677" y="206707"/>
            <a:ext cx="6343794" cy="1077644"/>
            <a:chOff x="0" y="0"/>
            <a:chExt cx="2478520" cy="421036"/>
          </a:xfrm>
        </p:grpSpPr>
        <p:sp>
          <p:nvSpPr>
            <p:cNvPr name="Freeform 13" id="13"/>
            <p:cNvSpPr/>
            <p:nvPr/>
          </p:nvSpPr>
          <p:spPr>
            <a:xfrm flipH="false" flipV="false" rot="0">
              <a:off x="0" y="0"/>
              <a:ext cx="2478520" cy="421036"/>
            </a:xfrm>
            <a:custGeom>
              <a:avLst/>
              <a:gdLst/>
              <a:ahLst/>
              <a:cxnLst/>
              <a:rect r="r" b="b" t="t" l="l"/>
              <a:pathLst>
                <a:path h="421036" w="2478520">
                  <a:moveTo>
                    <a:pt x="62240" y="0"/>
                  </a:moveTo>
                  <a:lnTo>
                    <a:pt x="2416280" y="0"/>
                  </a:lnTo>
                  <a:cubicBezTo>
                    <a:pt x="2432787" y="0"/>
                    <a:pt x="2448618" y="6557"/>
                    <a:pt x="2460291" y="18230"/>
                  </a:cubicBezTo>
                  <a:cubicBezTo>
                    <a:pt x="2471963" y="29902"/>
                    <a:pt x="2478520" y="45733"/>
                    <a:pt x="2478520" y="62240"/>
                  </a:cubicBezTo>
                  <a:lnTo>
                    <a:pt x="2478520" y="358796"/>
                  </a:lnTo>
                  <a:cubicBezTo>
                    <a:pt x="2478520" y="375303"/>
                    <a:pt x="2471963" y="391134"/>
                    <a:pt x="2460291" y="402806"/>
                  </a:cubicBezTo>
                  <a:cubicBezTo>
                    <a:pt x="2448618" y="414478"/>
                    <a:pt x="2432787" y="421036"/>
                    <a:pt x="2416280" y="421036"/>
                  </a:cubicBezTo>
                  <a:lnTo>
                    <a:pt x="62240" y="421036"/>
                  </a:lnTo>
                  <a:cubicBezTo>
                    <a:pt x="45733" y="421036"/>
                    <a:pt x="29902" y="414478"/>
                    <a:pt x="18230" y="402806"/>
                  </a:cubicBezTo>
                  <a:cubicBezTo>
                    <a:pt x="6557" y="391134"/>
                    <a:pt x="0" y="375303"/>
                    <a:pt x="0" y="358796"/>
                  </a:cubicBezTo>
                  <a:lnTo>
                    <a:pt x="0" y="62240"/>
                  </a:lnTo>
                  <a:cubicBezTo>
                    <a:pt x="0" y="45733"/>
                    <a:pt x="6557" y="29902"/>
                    <a:pt x="18230" y="18230"/>
                  </a:cubicBezTo>
                  <a:cubicBezTo>
                    <a:pt x="29902" y="6557"/>
                    <a:pt x="45733" y="0"/>
                    <a:pt x="62240" y="0"/>
                  </a:cubicBezTo>
                  <a:close/>
                </a:path>
              </a:pathLst>
            </a:custGeom>
            <a:solidFill>
              <a:srgbClr val="FFFFFF"/>
            </a:solidFill>
            <a:ln w="38100" cap="rnd">
              <a:solidFill>
                <a:srgbClr val="000000"/>
              </a:solidFill>
              <a:prstDash val="solid"/>
              <a:round/>
            </a:ln>
          </p:spPr>
        </p:sp>
        <p:sp>
          <p:nvSpPr>
            <p:cNvPr name="TextBox 14" id="14"/>
            <p:cNvSpPr txBox="true"/>
            <p:nvPr/>
          </p:nvSpPr>
          <p:spPr>
            <a:xfrm>
              <a:off x="0" y="-47625"/>
              <a:ext cx="2478520" cy="468661"/>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1064527" y="478829"/>
            <a:ext cx="7360093" cy="628650"/>
          </a:xfrm>
          <a:prstGeom prst="rect">
            <a:avLst/>
          </a:prstGeom>
        </p:spPr>
        <p:txBody>
          <a:bodyPr anchor="t" rtlCol="false" tIns="0" lIns="0" bIns="0" rIns="0">
            <a:spAutoFit/>
          </a:bodyPr>
          <a:lstStyle/>
          <a:p>
            <a:pPr algn="ctr">
              <a:lnSpc>
                <a:spcPts val="4559"/>
              </a:lnSpc>
            </a:pPr>
            <a:r>
              <a:rPr lang="en-US" sz="4800">
                <a:solidFill>
                  <a:srgbClr val="5D3E18"/>
                </a:solidFill>
                <a:latin typeface="Stella"/>
              </a:rPr>
              <a:t>PROBLEM STATEMENT</a:t>
            </a:r>
          </a:p>
        </p:txBody>
      </p:sp>
      <p:grpSp>
        <p:nvGrpSpPr>
          <p:cNvPr name="Group 16" id="16"/>
          <p:cNvGrpSpPr/>
          <p:nvPr/>
        </p:nvGrpSpPr>
        <p:grpSpPr>
          <a:xfrm rot="0">
            <a:off x="9339923" y="1830209"/>
            <a:ext cx="8576547" cy="2677652"/>
            <a:chOff x="0" y="0"/>
            <a:chExt cx="2258844" cy="705225"/>
          </a:xfrm>
        </p:grpSpPr>
        <p:sp>
          <p:nvSpPr>
            <p:cNvPr name="Freeform 17" id="17"/>
            <p:cNvSpPr/>
            <p:nvPr/>
          </p:nvSpPr>
          <p:spPr>
            <a:xfrm flipH="false" flipV="false" rot="0">
              <a:off x="0" y="0"/>
              <a:ext cx="2258844" cy="705225"/>
            </a:xfrm>
            <a:custGeom>
              <a:avLst/>
              <a:gdLst/>
              <a:ahLst/>
              <a:cxnLst/>
              <a:rect r="r" b="b" t="t" l="l"/>
              <a:pathLst>
                <a:path h="705225" w="2258844">
                  <a:moveTo>
                    <a:pt x="46037" y="0"/>
                  </a:moveTo>
                  <a:lnTo>
                    <a:pt x="2212807" y="0"/>
                  </a:lnTo>
                  <a:cubicBezTo>
                    <a:pt x="2238232" y="0"/>
                    <a:pt x="2258844" y="20611"/>
                    <a:pt x="2258844" y="46037"/>
                  </a:cubicBezTo>
                  <a:lnTo>
                    <a:pt x="2258844" y="659188"/>
                  </a:lnTo>
                  <a:cubicBezTo>
                    <a:pt x="2258844" y="684614"/>
                    <a:pt x="2238232" y="705225"/>
                    <a:pt x="2212807" y="705225"/>
                  </a:cubicBezTo>
                  <a:lnTo>
                    <a:pt x="46037" y="705225"/>
                  </a:lnTo>
                  <a:cubicBezTo>
                    <a:pt x="20611" y="705225"/>
                    <a:pt x="0" y="684614"/>
                    <a:pt x="0" y="659188"/>
                  </a:cubicBezTo>
                  <a:lnTo>
                    <a:pt x="0" y="46037"/>
                  </a:lnTo>
                  <a:cubicBezTo>
                    <a:pt x="0" y="20611"/>
                    <a:pt x="20611" y="0"/>
                    <a:pt x="46037" y="0"/>
                  </a:cubicBezTo>
                  <a:close/>
                </a:path>
              </a:pathLst>
            </a:custGeom>
            <a:solidFill>
              <a:srgbClr val="000000">
                <a:alpha val="0"/>
              </a:srgbClr>
            </a:solidFill>
            <a:ln w="38100" cap="rnd">
              <a:solidFill>
                <a:srgbClr val="453128"/>
              </a:solidFill>
              <a:prstDash val="dash"/>
              <a:round/>
            </a:ln>
          </p:spPr>
        </p:sp>
        <p:sp>
          <p:nvSpPr>
            <p:cNvPr name="TextBox 18" id="18"/>
            <p:cNvSpPr txBox="true"/>
            <p:nvPr/>
          </p:nvSpPr>
          <p:spPr>
            <a:xfrm>
              <a:off x="0" y="-47625"/>
              <a:ext cx="2258844" cy="75285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0352500" y="2734258"/>
            <a:ext cx="6551393" cy="515319"/>
          </a:xfrm>
          <a:prstGeom prst="rect">
            <a:avLst/>
          </a:prstGeom>
        </p:spPr>
        <p:txBody>
          <a:bodyPr anchor="t" rtlCol="false" tIns="0" lIns="0" bIns="0" rIns="0">
            <a:spAutoFit/>
          </a:bodyPr>
          <a:lstStyle/>
          <a:p>
            <a:pPr algn="ctr">
              <a:lnSpc>
                <a:spcPts val="3621"/>
              </a:lnSpc>
            </a:pPr>
            <a:r>
              <a:rPr lang="en-US" sz="2586">
                <a:solidFill>
                  <a:srgbClr val="453128"/>
                </a:solidFill>
                <a:latin typeface="Agrandir Bold"/>
              </a:rPr>
              <a:t>Limited Elaboration and Teacher focus</a:t>
            </a:r>
          </a:p>
        </p:txBody>
      </p:sp>
      <p:sp>
        <p:nvSpPr>
          <p:cNvPr name="TextBox 20" id="20"/>
          <p:cNvSpPr txBox="true"/>
          <p:nvPr/>
        </p:nvSpPr>
        <p:spPr>
          <a:xfrm rot="0">
            <a:off x="10707907" y="2209413"/>
            <a:ext cx="6167074" cy="515319"/>
          </a:xfrm>
          <a:prstGeom prst="rect">
            <a:avLst/>
          </a:prstGeom>
        </p:spPr>
        <p:txBody>
          <a:bodyPr anchor="t" rtlCol="false" tIns="0" lIns="0" bIns="0" rIns="0">
            <a:spAutoFit/>
          </a:bodyPr>
          <a:lstStyle/>
          <a:p>
            <a:pPr algn="ctr">
              <a:lnSpc>
                <a:spcPts val="3621"/>
              </a:lnSpc>
            </a:pPr>
            <a:r>
              <a:rPr lang="en-US" sz="2586">
                <a:solidFill>
                  <a:srgbClr val="453128"/>
                </a:solidFill>
                <a:latin typeface="Agrandir Bold"/>
              </a:rPr>
              <a:t>High Cost and Resource Accessibility</a:t>
            </a:r>
          </a:p>
        </p:txBody>
      </p:sp>
      <p:sp>
        <p:nvSpPr>
          <p:cNvPr name="TextBox 21" id="21"/>
          <p:cNvSpPr txBox="true"/>
          <p:nvPr/>
        </p:nvSpPr>
        <p:spPr>
          <a:xfrm rot="0">
            <a:off x="9863965" y="3259102"/>
            <a:ext cx="7528463" cy="515319"/>
          </a:xfrm>
          <a:prstGeom prst="rect">
            <a:avLst/>
          </a:prstGeom>
        </p:spPr>
        <p:txBody>
          <a:bodyPr anchor="t" rtlCol="false" tIns="0" lIns="0" bIns="0" rIns="0">
            <a:spAutoFit/>
          </a:bodyPr>
          <a:lstStyle/>
          <a:p>
            <a:pPr algn="ctr">
              <a:lnSpc>
                <a:spcPts val="3621"/>
              </a:lnSpc>
            </a:pPr>
            <a:r>
              <a:rPr lang="en-US" sz="2586">
                <a:solidFill>
                  <a:srgbClr val="453128"/>
                </a:solidFill>
                <a:latin typeface="Agrandir Bold"/>
              </a:rPr>
              <a:t>Challenges in Distributing Learning Materials</a:t>
            </a:r>
          </a:p>
        </p:txBody>
      </p:sp>
      <p:sp>
        <p:nvSpPr>
          <p:cNvPr name="TextBox 22" id="22"/>
          <p:cNvSpPr txBox="true"/>
          <p:nvPr/>
        </p:nvSpPr>
        <p:spPr>
          <a:xfrm rot="0">
            <a:off x="10747810" y="3783946"/>
            <a:ext cx="5760773" cy="515319"/>
          </a:xfrm>
          <a:prstGeom prst="rect">
            <a:avLst/>
          </a:prstGeom>
        </p:spPr>
        <p:txBody>
          <a:bodyPr anchor="t" rtlCol="false" tIns="0" lIns="0" bIns="0" rIns="0">
            <a:spAutoFit/>
          </a:bodyPr>
          <a:lstStyle/>
          <a:p>
            <a:pPr algn="ctr">
              <a:lnSpc>
                <a:spcPts val="3621"/>
              </a:lnSpc>
            </a:pPr>
            <a:r>
              <a:rPr lang="en-US" sz="2586">
                <a:solidFill>
                  <a:srgbClr val="453128"/>
                </a:solidFill>
                <a:latin typeface="Agrandir Bold"/>
              </a:rPr>
              <a:t>Difficulty related to SKM Level</a:t>
            </a:r>
          </a:p>
        </p:txBody>
      </p:sp>
      <p:grpSp>
        <p:nvGrpSpPr>
          <p:cNvPr name="Group 23" id="23"/>
          <p:cNvGrpSpPr/>
          <p:nvPr/>
        </p:nvGrpSpPr>
        <p:grpSpPr>
          <a:xfrm rot="0">
            <a:off x="11525795" y="1455802"/>
            <a:ext cx="4124997" cy="748816"/>
            <a:chOff x="0" y="0"/>
            <a:chExt cx="1086419" cy="197219"/>
          </a:xfrm>
        </p:grpSpPr>
        <p:sp>
          <p:nvSpPr>
            <p:cNvPr name="Freeform 24" id="24"/>
            <p:cNvSpPr/>
            <p:nvPr/>
          </p:nvSpPr>
          <p:spPr>
            <a:xfrm flipH="false" flipV="false" rot="0">
              <a:off x="0" y="0"/>
              <a:ext cx="1086419" cy="197219"/>
            </a:xfrm>
            <a:custGeom>
              <a:avLst/>
              <a:gdLst/>
              <a:ahLst/>
              <a:cxnLst/>
              <a:rect r="r" b="b" t="t" l="l"/>
              <a:pathLst>
                <a:path h="197219" w="1086419">
                  <a:moveTo>
                    <a:pt x="95718" y="0"/>
                  </a:moveTo>
                  <a:lnTo>
                    <a:pt x="990701" y="0"/>
                  </a:lnTo>
                  <a:cubicBezTo>
                    <a:pt x="1043564" y="0"/>
                    <a:pt x="1086419" y="42855"/>
                    <a:pt x="1086419" y="95718"/>
                  </a:cubicBezTo>
                  <a:lnTo>
                    <a:pt x="1086419" y="101501"/>
                  </a:lnTo>
                  <a:cubicBezTo>
                    <a:pt x="1086419" y="126887"/>
                    <a:pt x="1076334" y="151233"/>
                    <a:pt x="1058384" y="169184"/>
                  </a:cubicBezTo>
                  <a:cubicBezTo>
                    <a:pt x="1040433" y="187134"/>
                    <a:pt x="1016087" y="197219"/>
                    <a:pt x="990701" y="197219"/>
                  </a:cubicBezTo>
                  <a:lnTo>
                    <a:pt x="95718" y="197219"/>
                  </a:lnTo>
                  <a:cubicBezTo>
                    <a:pt x="70332" y="197219"/>
                    <a:pt x="45986" y="187134"/>
                    <a:pt x="28035" y="169184"/>
                  </a:cubicBezTo>
                  <a:cubicBezTo>
                    <a:pt x="10085" y="151233"/>
                    <a:pt x="0" y="126887"/>
                    <a:pt x="0" y="101501"/>
                  </a:cubicBezTo>
                  <a:lnTo>
                    <a:pt x="0" y="95718"/>
                  </a:lnTo>
                  <a:cubicBezTo>
                    <a:pt x="0" y="42855"/>
                    <a:pt x="42855" y="0"/>
                    <a:pt x="95718" y="0"/>
                  </a:cubicBezTo>
                  <a:close/>
                </a:path>
              </a:pathLst>
            </a:custGeom>
            <a:solidFill>
              <a:srgbClr val="D7B485"/>
            </a:solidFill>
            <a:ln w="38100" cap="rnd">
              <a:solidFill>
                <a:srgbClr val="000000"/>
              </a:solidFill>
              <a:prstDash val="dash"/>
              <a:round/>
            </a:ln>
          </p:spPr>
        </p:sp>
        <p:sp>
          <p:nvSpPr>
            <p:cNvPr name="TextBox 25" id="25"/>
            <p:cNvSpPr txBox="true"/>
            <p:nvPr/>
          </p:nvSpPr>
          <p:spPr>
            <a:xfrm>
              <a:off x="0" y="-47625"/>
              <a:ext cx="1086419" cy="244844"/>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1947768" y="1579627"/>
            <a:ext cx="3281051" cy="541717"/>
          </a:xfrm>
          <a:prstGeom prst="rect">
            <a:avLst/>
          </a:prstGeom>
        </p:spPr>
        <p:txBody>
          <a:bodyPr anchor="t" rtlCol="false" tIns="0" lIns="0" bIns="0" rIns="0">
            <a:spAutoFit/>
          </a:bodyPr>
          <a:lstStyle/>
          <a:p>
            <a:pPr algn="ctr">
              <a:lnSpc>
                <a:spcPts val="3856"/>
              </a:lnSpc>
            </a:pPr>
            <a:r>
              <a:rPr lang="en-US" sz="4059">
                <a:solidFill>
                  <a:srgbClr val="5D3E18"/>
                </a:solidFill>
                <a:latin typeface="Stella"/>
              </a:rPr>
              <a:t>4 PROBLEM</a:t>
            </a:r>
          </a:p>
        </p:txBody>
      </p:sp>
      <p:grpSp>
        <p:nvGrpSpPr>
          <p:cNvPr name="Group 27" id="27"/>
          <p:cNvGrpSpPr/>
          <p:nvPr/>
        </p:nvGrpSpPr>
        <p:grpSpPr>
          <a:xfrm rot="0">
            <a:off x="11572677" y="4621154"/>
            <a:ext cx="6343794" cy="1077644"/>
            <a:chOff x="0" y="0"/>
            <a:chExt cx="2478520" cy="421036"/>
          </a:xfrm>
        </p:grpSpPr>
        <p:sp>
          <p:nvSpPr>
            <p:cNvPr name="Freeform 28" id="28"/>
            <p:cNvSpPr/>
            <p:nvPr/>
          </p:nvSpPr>
          <p:spPr>
            <a:xfrm flipH="false" flipV="false" rot="0">
              <a:off x="0" y="0"/>
              <a:ext cx="2478520" cy="421036"/>
            </a:xfrm>
            <a:custGeom>
              <a:avLst/>
              <a:gdLst/>
              <a:ahLst/>
              <a:cxnLst/>
              <a:rect r="r" b="b" t="t" l="l"/>
              <a:pathLst>
                <a:path h="421036" w="2478520">
                  <a:moveTo>
                    <a:pt x="62240" y="0"/>
                  </a:moveTo>
                  <a:lnTo>
                    <a:pt x="2416280" y="0"/>
                  </a:lnTo>
                  <a:cubicBezTo>
                    <a:pt x="2432787" y="0"/>
                    <a:pt x="2448618" y="6557"/>
                    <a:pt x="2460291" y="18230"/>
                  </a:cubicBezTo>
                  <a:cubicBezTo>
                    <a:pt x="2471963" y="29902"/>
                    <a:pt x="2478520" y="45733"/>
                    <a:pt x="2478520" y="62240"/>
                  </a:cubicBezTo>
                  <a:lnTo>
                    <a:pt x="2478520" y="358796"/>
                  </a:lnTo>
                  <a:cubicBezTo>
                    <a:pt x="2478520" y="375303"/>
                    <a:pt x="2471963" y="391134"/>
                    <a:pt x="2460291" y="402806"/>
                  </a:cubicBezTo>
                  <a:cubicBezTo>
                    <a:pt x="2448618" y="414478"/>
                    <a:pt x="2432787" y="421036"/>
                    <a:pt x="2416280" y="421036"/>
                  </a:cubicBezTo>
                  <a:lnTo>
                    <a:pt x="62240" y="421036"/>
                  </a:lnTo>
                  <a:cubicBezTo>
                    <a:pt x="45733" y="421036"/>
                    <a:pt x="29902" y="414478"/>
                    <a:pt x="18230" y="402806"/>
                  </a:cubicBezTo>
                  <a:cubicBezTo>
                    <a:pt x="6557" y="391134"/>
                    <a:pt x="0" y="375303"/>
                    <a:pt x="0" y="358796"/>
                  </a:cubicBezTo>
                  <a:lnTo>
                    <a:pt x="0" y="62240"/>
                  </a:lnTo>
                  <a:cubicBezTo>
                    <a:pt x="0" y="45733"/>
                    <a:pt x="6557" y="29902"/>
                    <a:pt x="18230" y="18230"/>
                  </a:cubicBezTo>
                  <a:cubicBezTo>
                    <a:pt x="29902" y="6557"/>
                    <a:pt x="45733" y="0"/>
                    <a:pt x="62240" y="0"/>
                  </a:cubicBezTo>
                  <a:close/>
                </a:path>
              </a:pathLst>
            </a:custGeom>
            <a:solidFill>
              <a:srgbClr val="FFFFFF"/>
            </a:solidFill>
            <a:ln w="38100" cap="rnd">
              <a:solidFill>
                <a:srgbClr val="000000"/>
              </a:solidFill>
              <a:prstDash val="solid"/>
              <a:round/>
            </a:ln>
          </p:spPr>
        </p:sp>
        <p:sp>
          <p:nvSpPr>
            <p:cNvPr name="TextBox 29" id="29"/>
            <p:cNvSpPr txBox="true"/>
            <p:nvPr/>
          </p:nvSpPr>
          <p:spPr>
            <a:xfrm>
              <a:off x="0" y="-47625"/>
              <a:ext cx="2478520" cy="468661"/>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1064527" y="4893276"/>
            <a:ext cx="7360093" cy="628650"/>
          </a:xfrm>
          <a:prstGeom prst="rect">
            <a:avLst/>
          </a:prstGeom>
        </p:spPr>
        <p:txBody>
          <a:bodyPr anchor="t" rtlCol="false" tIns="0" lIns="0" bIns="0" rIns="0">
            <a:spAutoFit/>
          </a:bodyPr>
          <a:lstStyle/>
          <a:p>
            <a:pPr algn="ctr">
              <a:lnSpc>
                <a:spcPts val="4559"/>
              </a:lnSpc>
            </a:pPr>
            <a:r>
              <a:rPr lang="en-US" sz="4800">
                <a:solidFill>
                  <a:srgbClr val="5D3E18"/>
                </a:solidFill>
                <a:latin typeface="Stella"/>
              </a:rPr>
              <a:t>OBJECTIVE</a:t>
            </a:r>
          </a:p>
        </p:txBody>
      </p:sp>
      <p:grpSp>
        <p:nvGrpSpPr>
          <p:cNvPr name="Group 31" id="31"/>
          <p:cNvGrpSpPr/>
          <p:nvPr/>
        </p:nvGrpSpPr>
        <p:grpSpPr>
          <a:xfrm rot="0">
            <a:off x="9300020" y="6186499"/>
            <a:ext cx="8576547" cy="3835610"/>
            <a:chOff x="0" y="0"/>
            <a:chExt cx="2258844" cy="1010202"/>
          </a:xfrm>
        </p:grpSpPr>
        <p:sp>
          <p:nvSpPr>
            <p:cNvPr name="Freeform 32" id="32"/>
            <p:cNvSpPr/>
            <p:nvPr/>
          </p:nvSpPr>
          <p:spPr>
            <a:xfrm flipH="false" flipV="false" rot="0">
              <a:off x="0" y="0"/>
              <a:ext cx="2258844" cy="1010202"/>
            </a:xfrm>
            <a:custGeom>
              <a:avLst/>
              <a:gdLst/>
              <a:ahLst/>
              <a:cxnLst/>
              <a:rect r="r" b="b" t="t" l="l"/>
              <a:pathLst>
                <a:path h="1010202" w="2258844">
                  <a:moveTo>
                    <a:pt x="46037" y="0"/>
                  </a:moveTo>
                  <a:lnTo>
                    <a:pt x="2212807" y="0"/>
                  </a:lnTo>
                  <a:cubicBezTo>
                    <a:pt x="2238232" y="0"/>
                    <a:pt x="2258844" y="20611"/>
                    <a:pt x="2258844" y="46037"/>
                  </a:cubicBezTo>
                  <a:lnTo>
                    <a:pt x="2258844" y="964165"/>
                  </a:lnTo>
                  <a:cubicBezTo>
                    <a:pt x="2258844" y="989590"/>
                    <a:pt x="2238232" y="1010202"/>
                    <a:pt x="2212807" y="1010202"/>
                  </a:cubicBezTo>
                  <a:lnTo>
                    <a:pt x="46037" y="1010202"/>
                  </a:lnTo>
                  <a:cubicBezTo>
                    <a:pt x="33827" y="1010202"/>
                    <a:pt x="22118" y="1005352"/>
                    <a:pt x="13484" y="996718"/>
                  </a:cubicBezTo>
                  <a:cubicBezTo>
                    <a:pt x="4850" y="988084"/>
                    <a:pt x="0" y="976375"/>
                    <a:pt x="0" y="964165"/>
                  </a:cubicBezTo>
                  <a:lnTo>
                    <a:pt x="0" y="46037"/>
                  </a:lnTo>
                  <a:cubicBezTo>
                    <a:pt x="0" y="20611"/>
                    <a:pt x="20611" y="0"/>
                    <a:pt x="46037" y="0"/>
                  </a:cubicBezTo>
                  <a:close/>
                </a:path>
              </a:pathLst>
            </a:custGeom>
            <a:solidFill>
              <a:srgbClr val="000000">
                <a:alpha val="0"/>
              </a:srgbClr>
            </a:solidFill>
            <a:ln w="38100" cap="rnd">
              <a:solidFill>
                <a:srgbClr val="453128"/>
              </a:solidFill>
              <a:prstDash val="dash"/>
              <a:round/>
            </a:ln>
          </p:spPr>
        </p:sp>
        <p:sp>
          <p:nvSpPr>
            <p:cNvPr name="TextBox 33" id="33"/>
            <p:cNvSpPr txBox="true"/>
            <p:nvPr/>
          </p:nvSpPr>
          <p:spPr>
            <a:xfrm>
              <a:off x="0" y="-47625"/>
              <a:ext cx="2258844" cy="1057827"/>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1485892" y="5812091"/>
            <a:ext cx="4124997" cy="748816"/>
            <a:chOff x="0" y="0"/>
            <a:chExt cx="1086419" cy="197219"/>
          </a:xfrm>
        </p:grpSpPr>
        <p:sp>
          <p:nvSpPr>
            <p:cNvPr name="Freeform 35" id="35"/>
            <p:cNvSpPr/>
            <p:nvPr/>
          </p:nvSpPr>
          <p:spPr>
            <a:xfrm flipH="false" flipV="false" rot="0">
              <a:off x="0" y="0"/>
              <a:ext cx="1086419" cy="197219"/>
            </a:xfrm>
            <a:custGeom>
              <a:avLst/>
              <a:gdLst/>
              <a:ahLst/>
              <a:cxnLst/>
              <a:rect r="r" b="b" t="t" l="l"/>
              <a:pathLst>
                <a:path h="197219" w="1086419">
                  <a:moveTo>
                    <a:pt x="95718" y="0"/>
                  </a:moveTo>
                  <a:lnTo>
                    <a:pt x="990701" y="0"/>
                  </a:lnTo>
                  <a:cubicBezTo>
                    <a:pt x="1043564" y="0"/>
                    <a:pt x="1086419" y="42855"/>
                    <a:pt x="1086419" y="95718"/>
                  </a:cubicBezTo>
                  <a:lnTo>
                    <a:pt x="1086419" y="101501"/>
                  </a:lnTo>
                  <a:cubicBezTo>
                    <a:pt x="1086419" y="126887"/>
                    <a:pt x="1076334" y="151233"/>
                    <a:pt x="1058384" y="169184"/>
                  </a:cubicBezTo>
                  <a:cubicBezTo>
                    <a:pt x="1040433" y="187134"/>
                    <a:pt x="1016087" y="197219"/>
                    <a:pt x="990701" y="197219"/>
                  </a:cubicBezTo>
                  <a:lnTo>
                    <a:pt x="95718" y="197219"/>
                  </a:lnTo>
                  <a:cubicBezTo>
                    <a:pt x="70332" y="197219"/>
                    <a:pt x="45986" y="187134"/>
                    <a:pt x="28035" y="169184"/>
                  </a:cubicBezTo>
                  <a:cubicBezTo>
                    <a:pt x="10085" y="151233"/>
                    <a:pt x="0" y="126887"/>
                    <a:pt x="0" y="101501"/>
                  </a:cubicBezTo>
                  <a:lnTo>
                    <a:pt x="0" y="95718"/>
                  </a:lnTo>
                  <a:cubicBezTo>
                    <a:pt x="0" y="42855"/>
                    <a:pt x="42855" y="0"/>
                    <a:pt x="95718" y="0"/>
                  </a:cubicBezTo>
                  <a:close/>
                </a:path>
              </a:pathLst>
            </a:custGeom>
            <a:solidFill>
              <a:srgbClr val="D7B485"/>
            </a:solidFill>
            <a:ln w="38100" cap="rnd">
              <a:solidFill>
                <a:srgbClr val="000000"/>
              </a:solidFill>
              <a:prstDash val="dash"/>
              <a:round/>
            </a:ln>
          </p:spPr>
        </p:sp>
        <p:sp>
          <p:nvSpPr>
            <p:cNvPr name="TextBox 36" id="36"/>
            <p:cNvSpPr txBox="true"/>
            <p:nvPr/>
          </p:nvSpPr>
          <p:spPr>
            <a:xfrm>
              <a:off x="0" y="-47625"/>
              <a:ext cx="1086419" cy="244844"/>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11907865" y="5935916"/>
            <a:ext cx="3281051" cy="541717"/>
          </a:xfrm>
          <a:prstGeom prst="rect">
            <a:avLst/>
          </a:prstGeom>
        </p:spPr>
        <p:txBody>
          <a:bodyPr anchor="t" rtlCol="false" tIns="0" lIns="0" bIns="0" rIns="0">
            <a:spAutoFit/>
          </a:bodyPr>
          <a:lstStyle/>
          <a:p>
            <a:pPr algn="ctr">
              <a:lnSpc>
                <a:spcPts val="3856"/>
              </a:lnSpc>
            </a:pPr>
            <a:r>
              <a:rPr lang="en-US" sz="4059">
                <a:solidFill>
                  <a:srgbClr val="5D3E18"/>
                </a:solidFill>
                <a:latin typeface="Stella"/>
              </a:rPr>
              <a:t>3 OBJECTIVE</a:t>
            </a:r>
          </a:p>
        </p:txBody>
      </p:sp>
      <p:sp>
        <p:nvSpPr>
          <p:cNvPr name="TextBox 38" id="38"/>
          <p:cNvSpPr txBox="true"/>
          <p:nvPr/>
        </p:nvSpPr>
        <p:spPr>
          <a:xfrm rot="0">
            <a:off x="9339923" y="6579957"/>
            <a:ext cx="8536644" cy="1062690"/>
          </a:xfrm>
          <a:prstGeom prst="rect">
            <a:avLst/>
          </a:prstGeom>
        </p:spPr>
        <p:txBody>
          <a:bodyPr anchor="t" rtlCol="false" tIns="0" lIns="0" bIns="0" rIns="0">
            <a:spAutoFit/>
          </a:bodyPr>
          <a:lstStyle/>
          <a:p>
            <a:pPr algn="ctr">
              <a:lnSpc>
                <a:spcPts val="3901"/>
              </a:lnSpc>
            </a:pPr>
            <a:r>
              <a:rPr lang="en-US" sz="2786">
                <a:solidFill>
                  <a:srgbClr val="453128"/>
                </a:solidFill>
                <a:latin typeface="Agrandir Bold"/>
              </a:rPr>
              <a:t>Analys and design the E-Learning system for KVPD using object-oriented.</a:t>
            </a:r>
          </a:p>
        </p:txBody>
      </p:sp>
      <p:sp>
        <p:nvSpPr>
          <p:cNvPr name="TextBox 39" id="39"/>
          <p:cNvSpPr txBox="true"/>
          <p:nvPr/>
        </p:nvSpPr>
        <p:spPr>
          <a:xfrm rot="0">
            <a:off x="9280068" y="7747421"/>
            <a:ext cx="8536644" cy="1062690"/>
          </a:xfrm>
          <a:prstGeom prst="rect">
            <a:avLst/>
          </a:prstGeom>
        </p:spPr>
        <p:txBody>
          <a:bodyPr anchor="t" rtlCol="false" tIns="0" lIns="0" bIns="0" rIns="0">
            <a:spAutoFit/>
          </a:bodyPr>
          <a:lstStyle/>
          <a:p>
            <a:pPr algn="ctr">
              <a:lnSpc>
                <a:spcPts val="3901"/>
              </a:lnSpc>
            </a:pPr>
            <a:r>
              <a:rPr lang="en-US" sz="2786">
                <a:solidFill>
                  <a:srgbClr val="453128"/>
                </a:solidFill>
                <a:latin typeface="Agrandir Bold"/>
              </a:rPr>
              <a:t>Develop the web-based E-Learning system for KVPD.</a:t>
            </a:r>
          </a:p>
        </p:txBody>
      </p:sp>
      <p:sp>
        <p:nvSpPr>
          <p:cNvPr name="TextBox 40" id="40"/>
          <p:cNvSpPr txBox="true"/>
          <p:nvPr/>
        </p:nvSpPr>
        <p:spPr>
          <a:xfrm rot="0">
            <a:off x="9319972" y="8882501"/>
            <a:ext cx="8536644" cy="1062690"/>
          </a:xfrm>
          <a:prstGeom prst="rect">
            <a:avLst/>
          </a:prstGeom>
        </p:spPr>
        <p:txBody>
          <a:bodyPr anchor="t" rtlCol="false" tIns="0" lIns="0" bIns="0" rIns="0">
            <a:spAutoFit/>
          </a:bodyPr>
          <a:lstStyle/>
          <a:p>
            <a:pPr algn="ctr">
              <a:lnSpc>
                <a:spcPts val="3901"/>
              </a:lnSpc>
            </a:pPr>
            <a:r>
              <a:rPr lang="en-US" sz="2786">
                <a:solidFill>
                  <a:srgbClr val="453128"/>
                </a:solidFill>
                <a:latin typeface="Agrandir Bold"/>
              </a:rPr>
              <a:t>Conduct acceptance testing with the stakeholders.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Freeform 7" id="7"/>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8" id="8"/>
          <p:cNvGraphicFramePr>
            <a:graphicFrameLocks noGrp="true"/>
          </p:cNvGraphicFramePr>
          <p:nvPr/>
        </p:nvGraphicFramePr>
        <p:xfrm>
          <a:off x="1728113" y="2414529"/>
          <a:ext cx="15140830" cy="6784156"/>
        </p:xfrm>
        <a:graphic>
          <a:graphicData uri="http://schemas.openxmlformats.org/drawingml/2006/table">
            <a:tbl>
              <a:tblPr/>
              <a:tblGrid>
                <a:gridCol w="2778047"/>
                <a:gridCol w="10415414"/>
                <a:gridCol w="1947370"/>
              </a:tblGrid>
              <a:tr h="814198">
                <a:tc>
                  <a:txBody>
                    <a:bodyPr anchor="t" rtlCol="false"/>
                    <a:lstStyle/>
                    <a:p>
                      <a:pPr algn="ctr">
                        <a:lnSpc>
                          <a:spcPts val="2659"/>
                        </a:lnSpc>
                        <a:defRPr/>
                      </a:pPr>
                      <a:r>
                        <a:rPr lang="en-US" sz="1899">
                          <a:solidFill>
                            <a:srgbClr val="000000"/>
                          </a:solidFill>
                          <a:latin typeface="Arimo Bold"/>
                        </a:rPr>
                        <a:t>Module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Function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User Involve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84713">
                <a:tc>
                  <a:txBody>
                    <a:bodyPr anchor="t" rtlCol="false"/>
                    <a:lstStyle/>
                    <a:p>
                      <a:pPr algn="ctr">
                        <a:lnSpc>
                          <a:spcPts val="2659"/>
                        </a:lnSpc>
                        <a:defRPr/>
                      </a:pPr>
                      <a:r>
                        <a:rPr lang="en-US" sz="1899">
                          <a:solidFill>
                            <a:srgbClr val="000000"/>
                          </a:solidFill>
                          <a:latin typeface="Arimo"/>
                        </a:rPr>
                        <a:t>Login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Users should be able to enter specific active student ID orteacher ID astheir username and be able to enter the password. </a:t>
                      </a:r>
                      <a:endParaRPr lang="en-US" sz="1100"/>
                    </a:p>
                    <a:p>
                      <a:pPr marL="410209" indent="-205105" lvl="1">
                        <a:lnSpc>
                          <a:spcPts val="2659"/>
                        </a:lnSpc>
                        <a:buFont typeface="Arial"/>
                        <a:buChar char="•"/>
                      </a:pPr>
                      <a:r>
                        <a:rPr lang="en-US" sz="1899">
                          <a:solidFill>
                            <a:srgbClr val="000000"/>
                          </a:solidFill>
                          <a:latin typeface="Arimo"/>
                        </a:rPr>
                        <a:t>Allow user to reset or recovery password</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Teacher, Administrator and Student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84713">
                <a:tc>
                  <a:txBody>
                    <a:bodyPr anchor="t" rtlCol="false"/>
                    <a:lstStyle/>
                    <a:p>
                      <a:pPr algn="ctr">
                        <a:lnSpc>
                          <a:spcPts val="2659"/>
                        </a:lnSpc>
                        <a:defRPr/>
                      </a:pPr>
                      <a:r>
                        <a:rPr lang="en-US" sz="1899">
                          <a:solidFill>
                            <a:srgbClr val="000000"/>
                          </a:solidFill>
                          <a:latin typeface="Arimo"/>
                        </a:rPr>
                        <a:t>Register Account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Allow students to register their new account by student enter their name, email, student ID and password. </a:t>
                      </a:r>
                      <a:endParaRPr lang="en-US" sz="1100"/>
                    </a:p>
                    <a:p>
                      <a:pPr marL="410209" indent="-205105" lvl="1">
                        <a:lnSpc>
                          <a:spcPts val="2659"/>
                        </a:lnSpc>
                        <a:buFont typeface="Arial"/>
                        <a:buChar char="•"/>
                      </a:pPr>
                      <a:r>
                        <a:rPr lang="en-US" sz="1899">
                          <a:solidFill>
                            <a:srgbClr val="000000"/>
                          </a:solidFill>
                          <a:latin typeface="Arimo"/>
                        </a:rPr>
                        <a:t>Active Student ID will be traced to register the new account.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Student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0561">
                <a:tc>
                  <a:txBody>
                    <a:bodyPr anchor="t" rtlCol="false"/>
                    <a:lstStyle/>
                    <a:p>
                      <a:pPr algn="ctr">
                        <a:lnSpc>
                          <a:spcPts val="2659"/>
                        </a:lnSpc>
                        <a:defRPr/>
                      </a:pPr>
                      <a:r>
                        <a:rPr lang="en-US" sz="1899">
                          <a:solidFill>
                            <a:srgbClr val="000000"/>
                          </a:solidFill>
                          <a:latin typeface="Arimo"/>
                        </a:rPr>
                        <a:t>Manage User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Be able to edit and update user profile. </a:t>
                      </a:r>
                      <a:endParaRPr lang="en-US" sz="1100"/>
                    </a:p>
                    <a:p>
                      <a:pPr marL="410209" indent="-205105" lvl="1">
                        <a:lnSpc>
                          <a:spcPts val="2659"/>
                        </a:lnSpc>
                        <a:buFont typeface="Arial"/>
                        <a:buChar char="•"/>
                      </a:pPr>
                      <a:r>
                        <a:rPr lang="en-US" sz="1899">
                          <a:solidFill>
                            <a:srgbClr val="000000"/>
                          </a:solidFill>
                          <a:latin typeface="Arimo"/>
                        </a:rPr>
                        <a:t>Upload profile picture.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Teacher and Student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19971">
                <a:tc>
                  <a:txBody>
                    <a:bodyPr anchor="t" rtlCol="false"/>
                    <a:lstStyle/>
                    <a:p>
                      <a:pPr algn="ctr">
                        <a:lnSpc>
                          <a:spcPts val="2659"/>
                        </a:lnSpc>
                        <a:defRPr/>
                      </a:pPr>
                      <a:r>
                        <a:rPr lang="en-US" sz="1899">
                          <a:solidFill>
                            <a:srgbClr val="000000"/>
                          </a:solidFill>
                          <a:latin typeface="Arimo"/>
                        </a:rPr>
                        <a:t>Assign Course and Class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Register courses for each student (10 courses) </a:t>
                      </a:r>
                      <a:endParaRPr lang="en-US" sz="1100"/>
                    </a:p>
                    <a:p>
                      <a:pPr marL="410209" indent="-205105" lvl="1">
                        <a:lnSpc>
                          <a:spcPts val="2659"/>
                        </a:lnSpc>
                        <a:buFont typeface="Arial"/>
                        <a:buChar char="•"/>
                      </a:pPr>
                      <a:r>
                        <a:rPr lang="en-US" sz="1899">
                          <a:solidFill>
                            <a:srgbClr val="000000"/>
                          </a:solidFill>
                          <a:latin typeface="Arimo"/>
                        </a:rPr>
                        <a:t>Assigned lecturer for each course for specific class.</a:t>
                      </a:r>
                    </a:p>
                    <a:p>
                      <a:pPr marL="410209" indent="-205105" lvl="1">
                        <a:lnSpc>
                          <a:spcPts val="2659"/>
                        </a:lnSpc>
                        <a:buFont typeface="Arial"/>
                        <a:buChar char="•"/>
                      </a:pPr>
                      <a:r>
                        <a:rPr lang="en-US" sz="1899">
                          <a:solidFill>
                            <a:srgbClr val="000000"/>
                          </a:solidFill>
                          <a:latin typeface="Arimo"/>
                        </a:rPr>
                        <a:t>Assigned student for each class. Focus to form 5 classes (3 classes)</a:t>
                      </a:r>
                    </a:p>
                    <a:p>
                      <a:pPr marL="410209" indent="-205105" lvl="1">
                        <a:lnSpc>
                          <a:spcPts val="2659"/>
                        </a:lnSpc>
                        <a:buFont typeface="Arial"/>
                        <a:buChar char="•"/>
                      </a:pPr>
                      <a:r>
                        <a:rPr lang="en-US" sz="1899">
                          <a:solidFill>
                            <a:srgbClr val="000000"/>
                          </a:solidFill>
                          <a:latin typeface="Arimo"/>
                        </a:rPr>
                        <a:t>Assigned teacher for class.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Administrator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5116796" y="1049117"/>
            <a:ext cx="8362828" cy="1365412"/>
          </a:xfrm>
          <a:prstGeom prst="rect">
            <a:avLst/>
          </a:prstGeom>
        </p:spPr>
        <p:txBody>
          <a:bodyPr anchor="t" rtlCol="false" tIns="0" lIns="0" bIns="0" rIns="0">
            <a:spAutoFit/>
          </a:bodyPr>
          <a:lstStyle/>
          <a:p>
            <a:pPr algn="ctr">
              <a:lnSpc>
                <a:spcPts val="9829"/>
              </a:lnSpc>
            </a:pPr>
            <a:r>
              <a:rPr lang="en-US" sz="10346">
                <a:solidFill>
                  <a:srgbClr val="5D3E18"/>
                </a:solidFill>
                <a:latin typeface="Stella"/>
              </a:rPr>
              <a:t>SCOPE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Freeform 7" id="7"/>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8" id="8"/>
          <p:cNvGraphicFramePr>
            <a:graphicFrameLocks noGrp="true"/>
          </p:cNvGraphicFramePr>
          <p:nvPr/>
        </p:nvGraphicFramePr>
        <p:xfrm>
          <a:off x="1728113" y="2414529"/>
          <a:ext cx="15140830" cy="5963272"/>
        </p:xfrm>
        <a:graphic>
          <a:graphicData uri="http://schemas.openxmlformats.org/drawingml/2006/table">
            <a:tbl>
              <a:tblPr/>
              <a:tblGrid>
                <a:gridCol w="2778047"/>
                <a:gridCol w="10415414"/>
                <a:gridCol w="1947370"/>
              </a:tblGrid>
              <a:tr h="814831">
                <a:tc>
                  <a:txBody>
                    <a:bodyPr anchor="t" rtlCol="false"/>
                    <a:lstStyle/>
                    <a:p>
                      <a:pPr algn="ctr">
                        <a:lnSpc>
                          <a:spcPts val="2659"/>
                        </a:lnSpc>
                        <a:defRPr/>
                      </a:pPr>
                      <a:r>
                        <a:rPr lang="en-US" sz="1899">
                          <a:solidFill>
                            <a:srgbClr val="000000"/>
                          </a:solidFill>
                          <a:latin typeface="Arimo Bold"/>
                        </a:rPr>
                        <a:t>Module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Function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User Involve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85868">
                <a:tc>
                  <a:txBody>
                    <a:bodyPr anchor="t" rtlCol="false"/>
                    <a:lstStyle/>
                    <a:p>
                      <a:pPr algn="ctr">
                        <a:lnSpc>
                          <a:spcPts val="2659"/>
                        </a:lnSpc>
                        <a:defRPr/>
                      </a:pPr>
                      <a:r>
                        <a:rPr lang="en-US" sz="1899">
                          <a:solidFill>
                            <a:srgbClr val="000000"/>
                          </a:solidFill>
                          <a:latin typeface="Arimo"/>
                        </a:rPr>
                        <a:t>Manage Course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Allow students to browse and search for their semester course. View a list of enrolled courses. </a:t>
                      </a:r>
                      <a:endParaRPr lang="en-US" sz="1100"/>
                    </a:p>
                    <a:p>
                      <a:pPr marL="410209" indent="-205105" lvl="1">
                        <a:lnSpc>
                          <a:spcPts val="2659"/>
                        </a:lnSpc>
                        <a:buFont typeface="Arial"/>
                        <a:buChar char="•"/>
                      </a:pPr>
                      <a:r>
                        <a:rPr lang="en-US" sz="1899">
                          <a:solidFill>
                            <a:srgbClr val="000000"/>
                          </a:solidFill>
                          <a:latin typeface="Arimo"/>
                        </a:rPr>
                        <a:t>Teacher be able to edit and update the course and that be enrolled for their student.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Teacher and Student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0148">
                <a:tc>
                  <a:txBody>
                    <a:bodyPr anchor="t" rtlCol="false"/>
                    <a:lstStyle/>
                    <a:p>
                      <a:pPr algn="ctr">
                        <a:lnSpc>
                          <a:spcPts val="2659"/>
                        </a:lnSpc>
                        <a:defRPr/>
                      </a:pPr>
                      <a:r>
                        <a:rPr lang="en-US" sz="1899">
                          <a:solidFill>
                            <a:srgbClr val="000000"/>
                          </a:solidFill>
                          <a:latin typeface="Arimo"/>
                        </a:rPr>
                        <a:t>Manage Learning Material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Allow students to access lectures notes, or other education resources like teaching video.</a:t>
                      </a:r>
                      <a:endParaRPr lang="en-US" sz="1100"/>
                    </a:p>
                    <a:p>
                      <a:pPr marL="410209" indent="-205105" lvl="1">
                        <a:lnSpc>
                          <a:spcPts val="2659"/>
                        </a:lnSpc>
                        <a:buFont typeface="Arial"/>
                        <a:buChar char="•"/>
                      </a:pPr>
                      <a:r>
                        <a:rPr lang="en-US" sz="1899">
                          <a:solidFill>
                            <a:srgbClr val="000000"/>
                          </a:solidFill>
                          <a:latin typeface="Arimo"/>
                        </a:rPr>
                        <a:t>Allow teacher to manage the learning resource.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Teacher and Student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492424">
                <a:tc>
                  <a:txBody>
                    <a:bodyPr anchor="t" rtlCol="false"/>
                    <a:lstStyle/>
                    <a:p>
                      <a:pPr algn="ctr">
                        <a:lnSpc>
                          <a:spcPts val="2659"/>
                        </a:lnSpc>
                        <a:defRPr/>
                      </a:pPr>
                      <a:r>
                        <a:rPr lang="en-US" sz="1899">
                          <a:solidFill>
                            <a:srgbClr val="000000"/>
                          </a:solidFill>
                          <a:latin typeface="Arimo"/>
                        </a:rPr>
                        <a:t>Manage Assessment and Assignment Module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Allow students to access the online assignment, quiz, test and submit individually or in a group. </a:t>
                      </a:r>
                      <a:endParaRPr lang="en-US" sz="1100"/>
                    </a:p>
                    <a:p>
                      <a:pPr marL="410209" indent="-205105" lvl="1">
                        <a:lnSpc>
                          <a:spcPts val="2659"/>
                        </a:lnSpc>
                        <a:buFont typeface="Arial"/>
                        <a:buChar char="•"/>
                      </a:pPr>
                      <a:r>
                        <a:rPr lang="en-US" sz="1899">
                          <a:solidFill>
                            <a:srgbClr val="000000"/>
                          </a:solidFill>
                          <a:latin typeface="Arimo"/>
                        </a:rPr>
                        <a:t>Teacher be able to manage the online assignment, quiz, and the due date of the assignment. </a:t>
                      </a:r>
                    </a:p>
                    <a:p>
                      <a:pPr marL="410209" indent="-205105" lvl="1">
                        <a:lnSpc>
                          <a:spcPts val="2659"/>
                        </a:lnSpc>
                        <a:buFont typeface="Arial"/>
                        <a:buChar char="•"/>
                      </a:pPr>
                      <a:r>
                        <a:rPr lang="en-US" sz="1899">
                          <a:solidFill>
                            <a:srgbClr val="000000"/>
                          </a:solidFill>
                          <a:latin typeface="Arimo"/>
                        </a:rPr>
                        <a:t>Allow teacher to track student assignment progress. </a:t>
                      </a:r>
                    </a:p>
                    <a:p>
                      <a:pPr marL="410209" indent="-205105" lvl="1">
                        <a:lnSpc>
                          <a:spcPts val="2659"/>
                        </a:lnSpc>
                        <a:buFont typeface="Arial"/>
                        <a:buChar char="•"/>
                      </a:pPr>
                      <a:r>
                        <a:rPr lang="en-US" sz="1899">
                          <a:solidFill>
                            <a:srgbClr val="000000"/>
                          </a:solidFill>
                          <a:latin typeface="Arimo"/>
                        </a:rPr>
                        <a:t>Classify and filter the assessment based on SKM level.</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Teacher and Student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5116796" y="1049117"/>
            <a:ext cx="8362828" cy="1365412"/>
          </a:xfrm>
          <a:prstGeom prst="rect">
            <a:avLst/>
          </a:prstGeom>
        </p:spPr>
        <p:txBody>
          <a:bodyPr anchor="t" rtlCol="false" tIns="0" lIns="0" bIns="0" rIns="0">
            <a:spAutoFit/>
          </a:bodyPr>
          <a:lstStyle/>
          <a:p>
            <a:pPr algn="ctr">
              <a:lnSpc>
                <a:spcPts val="9829"/>
              </a:lnSpc>
            </a:pPr>
            <a:r>
              <a:rPr lang="en-US" sz="10346">
                <a:solidFill>
                  <a:srgbClr val="5D3E18"/>
                </a:solidFill>
                <a:latin typeface="Stella"/>
              </a:rPr>
              <a:t>SCOPE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Freeform 7" id="7"/>
          <p:cNvSpPr/>
          <p:nvPr/>
        </p:nvSpPr>
        <p:spPr>
          <a:xfrm flipH="false" flipV="false" rot="0">
            <a:off x="-1262450" y="7388935"/>
            <a:ext cx="4582301" cy="5451572"/>
          </a:xfrm>
          <a:custGeom>
            <a:avLst/>
            <a:gdLst/>
            <a:ahLst/>
            <a:cxnLst/>
            <a:rect r="r" b="b" t="t" l="l"/>
            <a:pathLst>
              <a:path h="5451572" w="4582301">
                <a:moveTo>
                  <a:pt x="0" y="0"/>
                </a:moveTo>
                <a:lnTo>
                  <a:pt x="4582300" y="0"/>
                </a:lnTo>
                <a:lnTo>
                  <a:pt x="4582300" y="5451572"/>
                </a:lnTo>
                <a:lnTo>
                  <a:pt x="0" y="5451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8" id="8"/>
          <p:cNvGraphicFramePr>
            <a:graphicFrameLocks noGrp="true"/>
          </p:cNvGraphicFramePr>
          <p:nvPr/>
        </p:nvGraphicFramePr>
        <p:xfrm>
          <a:off x="1728113" y="2414529"/>
          <a:ext cx="15140830" cy="6093032"/>
        </p:xfrm>
        <a:graphic>
          <a:graphicData uri="http://schemas.openxmlformats.org/drawingml/2006/table">
            <a:tbl>
              <a:tblPr/>
              <a:tblGrid>
                <a:gridCol w="2778047"/>
                <a:gridCol w="10415414"/>
                <a:gridCol w="1947370"/>
              </a:tblGrid>
              <a:tr h="814719">
                <a:tc>
                  <a:txBody>
                    <a:bodyPr anchor="t" rtlCol="false"/>
                    <a:lstStyle/>
                    <a:p>
                      <a:pPr algn="ctr">
                        <a:lnSpc>
                          <a:spcPts val="2659"/>
                        </a:lnSpc>
                        <a:defRPr/>
                      </a:pPr>
                      <a:r>
                        <a:rPr lang="en-US" sz="1899">
                          <a:solidFill>
                            <a:srgbClr val="000000"/>
                          </a:solidFill>
                          <a:latin typeface="Arimo Bold"/>
                        </a:rPr>
                        <a:t>Module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Function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Bold"/>
                        </a:rPr>
                        <a:t>User Involve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85665">
                <a:tc>
                  <a:txBody>
                    <a:bodyPr anchor="t" rtlCol="false"/>
                    <a:lstStyle/>
                    <a:p>
                      <a:pPr algn="ctr">
                        <a:lnSpc>
                          <a:spcPts val="2659"/>
                        </a:lnSpc>
                        <a:defRPr/>
                      </a:pPr>
                      <a:r>
                        <a:rPr lang="en-US" sz="1899">
                          <a:solidFill>
                            <a:srgbClr val="000000"/>
                          </a:solidFill>
                          <a:latin typeface="Arimo"/>
                        </a:rPr>
                        <a:t>Record Grade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Allow students to view their grade of their assignment and course. </a:t>
                      </a:r>
                      <a:endParaRPr lang="en-US" sz="1100"/>
                    </a:p>
                    <a:p>
                      <a:pPr marL="410209" indent="-205105" lvl="1">
                        <a:lnSpc>
                          <a:spcPts val="2659"/>
                        </a:lnSpc>
                        <a:buFont typeface="Arial"/>
                        <a:buChar char="•"/>
                      </a:pPr>
                      <a:r>
                        <a:rPr lang="en-US" sz="1899">
                          <a:solidFill>
                            <a:srgbClr val="000000"/>
                          </a:solidFill>
                          <a:latin typeface="Arimo"/>
                        </a:rPr>
                        <a:t>Teacher be able to manage the grading of their course, assignment, quiz, and test. </a:t>
                      </a:r>
                    </a:p>
                    <a:p>
                      <a:pPr marL="410209" indent="-205105" lvl="1">
                        <a:lnSpc>
                          <a:spcPts val="2659"/>
                        </a:lnSpc>
                        <a:buFont typeface="Arial"/>
                        <a:buChar char="•"/>
                      </a:pPr>
                      <a:r>
                        <a:rPr lang="en-US" sz="1899">
                          <a:solidFill>
                            <a:srgbClr val="000000"/>
                          </a:solidFill>
                          <a:latin typeface="Arimo"/>
                        </a:rPr>
                        <a:t>Show student list and give the achievement badge based on achieve of SKM level.</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Teacher and Student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92263">
                <a:tc>
                  <a:txBody>
                    <a:bodyPr anchor="t" rtlCol="false"/>
                    <a:lstStyle/>
                    <a:p>
                      <a:pPr algn="ctr">
                        <a:lnSpc>
                          <a:spcPts val="2659"/>
                        </a:lnSpc>
                        <a:defRPr/>
                      </a:pPr>
                      <a:r>
                        <a:rPr lang="en-US" sz="1899">
                          <a:solidFill>
                            <a:srgbClr val="000000"/>
                          </a:solidFill>
                          <a:latin typeface="Arimo"/>
                        </a:rPr>
                        <a:t>Track SKM Level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Teacher approves for each submission for each SKM Level  </a:t>
                      </a:r>
                      <a:endParaRPr lang="en-US" sz="1100"/>
                    </a:p>
                    <a:p>
                      <a:pPr marL="410209" indent="-205105" lvl="1">
                        <a:lnSpc>
                          <a:spcPts val="2659"/>
                        </a:lnSpc>
                        <a:buFont typeface="Arial"/>
                        <a:buChar char="•"/>
                      </a:pPr>
                      <a:r>
                        <a:rPr lang="en-US" sz="1899">
                          <a:solidFill>
                            <a:srgbClr val="000000"/>
                          </a:solidFill>
                          <a:latin typeface="Arimo"/>
                        </a:rPr>
                        <a:t>Student view SKM Level progress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Teacher and Student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85665">
                <a:tc>
                  <a:txBody>
                    <a:bodyPr anchor="t" rtlCol="false"/>
                    <a:lstStyle/>
                    <a:p>
                      <a:pPr algn="ctr">
                        <a:lnSpc>
                          <a:spcPts val="2659"/>
                        </a:lnSpc>
                        <a:defRPr/>
                      </a:pPr>
                      <a:r>
                        <a:rPr lang="en-US" sz="1899">
                          <a:solidFill>
                            <a:srgbClr val="000000"/>
                          </a:solidFill>
                          <a:latin typeface="Arimo"/>
                        </a:rPr>
                        <a:t>Generate Report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Submission Report </a:t>
                      </a:r>
                      <a:endParaRPr lang="en-US" sz="1100"/>
                    </a:p>
                    <a:p>
                      <a:pPr marL="410209" indent="-205105" lvl="1">
                        <a:lnSpc>
                          <a:spcPts val="2659"/>
                        </a:lnSpc>
                        <a:buFont typeface="Arial"/>
                        <a:buChar char="•"/>
                      </a:pPr>
                      <a:r>
                        <a:rPr lang="en-US" sz="1899">
                          <a:solidFill>
                            <a:srgbClr val="000000"/>
                          </a:solidFill>
                          <a:latin typeface="Arimo"/>
                        </a:rPr>
                        <a:t>The teacher can print out the list of the students by achievement badge.</a:t>
                      </a:r>
                    </a:p>
                    <a:p>
                      <a:pPr marL="410209" indent="-205105" lvl="1">
                        <a:lnSpc>
                          <a:spcPts val="2659"/>
                        </a:lnSpc>
                        <a:buFont typeface="Arial"/>
                        <a:buChar char="•"/>
                      </a:pPr>
                      <a:r>
                        <a:rPr lang="en-US" sz="1899">
                          <a:solidFill>
                            <a:srgbClr val="000000"/>
                          </a:solidFill>
                          <a:latin typeface="Arimo"/>
                        </a:rPr>
                        <a:t>Grading Marks Report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Teacher and Student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4719">
                <a:tc>
                  <a:txBody>
                    <a:bodyPr anchor="t" rtlCol="false"/>
                    <a:lstStyle/>
                    <a:p>
                      <a:pPr algn="ctr">
                        <a:lnSpc>
                          <a:spcPts val="2659"/>
                        </a:lnSpc>
                        <a:defRPr/>
                      </a:pPr>
                      <a:r>
                        <a:rPr lang="en-US" sz="1899">
                          <a:solidFill>
                            <a:srgbClr val="000000"/>
                          </a:solidFill>
                          <a:latin typeface="Arimo"/>
                        </a:rPr>
                        <a:t>Manage Feedback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Arimo"/>
                        </a:rPr>
                        <a:t>Allow student to give feedback on learning resource.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rimo"/>
                        </a:rPr>
                        <a:t>Student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5116796" y="1049117"/>
            <a:ext cx="8362828" cy="1365412"/>
          </a:xfrm>
          <a:prstGeom prst="rect">
            <a:avLst/>
          </a:prstGeom>
        </p:spPr>
        <p:txBody>
          <a:bodyPr anchor="t" rtlCol="false" tIns="0" lIns="0" bIns="0" rIns="0">
            <a:spAutoFit/>
          </a:bodyPr>
          <a:lstStyle/>
          <a:p>
            <a:pPr algn="ctr">
              <a:lnSpc>
                <a:spcPts val="9829"/>
              </a:lnSpc>
            </a:pPr>
            <a:r>
              <a:rPr lang="en-US" sz="10346">
                <a:solidFill>
                  <a:srgbClr val="5D3E18"/>
                </a:solidFill>
                <a:latin typeface="Stella"/>
              </a:rPr>
              <a:t>SCOPE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CEA6"/>
        </a:solidFill>
      </p:bgPr>
    </p:bg>
    <p:spTree>
      <p:nvGrpSpPr>
        <p:cNvPr id="1" name=""/>
        <p:cNvGrpSpPr/>
        <p:nvPr/>
      </p:nvGrpSpPr>
      <p:grpSpPr>
        <a:xfrm>
          <a:off x="0" y="0"/>
          <a:ext cx="0" cy="0"/>
          <a:chOff x="0" y="0"/>
          <a:chExt cx="0" cy="0"/>
        </a:xfrm>
      </p:grpSpPr>
      <p:grpSp>
        <p:nvGrpSpPr>
          <p:cNvPr name="Group 2" id="2"/>
          <p:cNvGrpSpPr/>
          <p:nvPr/>
        </p:nvGrpSpPr>
        <p:grpSpPr>
          <a:xfrm rot="0">
            <a:off x="1328904" y="1028700"/>
            <a:ext cx="15708920" cy="8229600"/>
            <a:chOff x="0" y="0"/>
            <a:chExt cx="4137329" cy="2167467"/>
          </a:xfrm>
        </p:grpSpPr>
        <p:sp>
          <p:nvSpPr>
            <p:cNvPr name="Freeform 3" id="3"/>
            <p:cNvSpPr/>
            <p:nvPr/>
          </p:nvSpPr>
          <p:spPr>
            <a:xfrm flipH="false" flipV="false" rot="0">
              <a:off x="0" y="0"/>
              <a:ext cx="4137329" cy="2167467"/>
            </a:xfrm>
            <a:custGeom>
              <a:avLst/>
              <a:gdLst/>
              <a:ahLst/>
              <a:cxnLst/>
              <a:rect r="r" b="b" t="t" l="l"/>
              <a:pathLst>
                <a:path h="2167467" w="4137329">
                  <a:moveTo>
                    <a:pt x="0" y="0"/>
                  </a:moveTo>
                  <a:lnTo>
                    <a:pt x="4137329" y="0"/>
                  </a:lnTo>
                  <a:lnTo>
                    <a:pt x="4137329" y="2167467"/>
                  </a:lnTo>
                  <a:lnTo>
                    <a:pt x="0" y="2167467"/>
                  </a:lnTo>
                  <a:close/>
                </a:path>
              </a:pathLst>
            </a:custGeom>
            <a:solidFill>
              <a:srgbClr val="FFF5E0"/>
            </a:solidFill>
          </p:spPr>
        </p:sp>
        <p:sp>
          <p:nvSpPr>
            <p:cNvPr name="TextBox 4" id="4"/>
            <p:cNvSpPr txBox="true"/>
            <p:nvPr/>
          </p:nvSpPr>
          <p:spPr>
            <a:xfrm>
              <a:off x="0" y="-47625"/>
              <a:ext cx="4137329" cy="22150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93307" y="927086"/>
            <a:ext cx="7644517" cy="8321689"/>
          </a:xfrm>
          <a:custGeom>
            <a:avLst/>
            <a:gdLst/>
            <a:ahLst/>
            <a:cxnLst/>
            <a:rect r="r" b="b" t="t" l="l"/>
            <a:pathLst>
              <a:path h="8321689" w="7644517">
                <a:moveTo>
                  <a:pt x="0" y="0"/>
                </a:moveTo>
                <a:lnTo>
                  <a:pt x="7644518" y="0"/>
                </a:lnTo>
                <a:lnTo>
                  <a:pt x="7644518" y="8321689"/>
                </a:lnTo>
                <a:lnTo>
                  <a:pt x="0" y="8321689"/>
                </a:lnTo>
                <a:lnTo>
                  <a:pt x="0" y="0"/>
                </a:lnTo>
                <a:close/>
              </a:path>
            </a:pathLst>
          </a:custGeom>
          <a:blipFill>
            <a:blip r:embed="rId2">
              <a:alphaModFix amt="54000"/>
              <a:extLst>
                <a:ext uri="{96DAC541-7B7A-43D3-8B79-37D633B846F1}">
                  <asvg:svgBlip xmlns:asvg="http://schemas.microsoft.com/office/drawing/2016/SVG/main" r:embed="rId3"/>
                </a:ext>
              </a:extLst>
            </a:blip>
            <a:stretch>
              <a:fillRect l="-14520" t="-1166" r="-6589" b="-10088"/>
            </a:stretch>
          </a:blipFill>
        </p:spPr>
      </p:sp>
      <p:sp>
        <p:nvSpPr>
          <p:cNvPr name="Freeform 6" id="6"/>
          <p:cNvSpPr/>
          <p:nvPr/>
        </p:nvSpPr>
        <p:spPr>
          <a:xfrm flipH="false" flipV="false" rot="0">
            <a:off x="1336746" y="839567"/>
            <a:ext cx="7961464" cy="8418733"/>
          </a:xfrm>
          <a:custGeom>
            <a:avLst/>
            <a:gdLst/>
            <a:ahLst/>
            <a:cxnLst/>
            <a:rect r="r" b="b" t="t" l="l"/>
            <a:pathLst>
              <a:path h="8418733" w="7961464">
                <a:moveTo>
                  <a:pt x="0" y="0"/>
                </a:moveTo>
                <a:lnTo>
                  <a:pt x="7961464" y="0"/>
                </a:lnTo>
                <a:lnTo>
                  <a:pt x="7961464" y="8418733"/>
                </a:lnTo>
                <a:lnTo>
                  <a:pt x="0" y="8418733"/>
                </a:lnTo>
                <a:lnTo>
                  <a:pt x="0" y="0"/>
                </a:lnTo>
                <a:close/>
              </a:path>
            </a:pathLst>
          </a:custGeom>
          <a:blipFill>
            <a:blip r:embed="rId2">
              <a:alphaModFix amt="54000"/>
              <a:extLst>
                <a:ext uri="{96DAC541-7B7A-43D3-8B79-37D633B846F1}">
                  <asvg:svgBlip xmlns:asvg="http://schemas.microsoft.com/office/drawing/2016/SVG/main" r:embed="rId3"/>
                </a:ext>
              </a:extLst>
            </a:blip>
            <a:stretch>
              <a:fillRect l="-9961" t="0" r="-6327" b="-9972"/>
            </a:stretch>
          </a:blipFill>
        </p:spPr>
      </p:sp>
      <p:sp>
        <p:nvSpPr>
          <p:cNvPr name="TextBox 7" id="7"/>
          <p:cNvSpPr txBox="true"/>
          <p:nvPr/>
        </p:nvSpPr>
        <p:spPr>
          <a:xfrm rot="0">
            <a:off x="472791" y="4076330"/>
            <a:ext cx="17342419" cy="1590675"/>
          </a:xfrm>
          <a:prstGeom prst="rect">
            <a:avLst/>
          </a:prstGeom>
        </p:spPr>
        <p:txBody>
          <a:bodyPr anchor="t" rtlCol="false" tIns="0" lIns="0" bIns="0" rIns="0">
            <a:spAutoFit/>
          </a:bodyPr>
          <a:lstStyle/>
          <a:p>
            <a:pPr algn="ctr">
              <a:lnSpc>
                <a:spcPts val="11400"/>
              </a:lnSpc>
            </a:pPr>
            <a:r>
              <a:rPr lang="en-US" sz="12000">
                <a:solidFill>
                  <a:srgbClr val="5D3E18"/>
                </a:solidFill>
                <a:latin typeface="Stella"/>
              </a:rPr>
              <a:t>LITERATURE REVIEW</a:t>
            </a:r>
          </a:p>
        </p:txBody>
      </p:sp>
      <p:sp>
        <p:nvSpPr>
          <p:cNvPr name="Freeform 8" id="8"/>
          <p:cNvSpPr/>
          <p:nvPr/>
        </p:nvSpPr>
        <p:spPr>
          <a:xfrm flipH="false" flipV="false" rot="0">
            <a:off x="-1301569" y="-586564"/>
            <a:ext cx="7315200" cy="3684201"/>
          </a:xfrm>
          <a:custGeom>
            <a:avLst/>
            <a:gdLst/>
            <a:ahLst/>
            <a:cxnLst/>
            <a:rect r="r" b="b" t="t" l="l"/>
            <a:pathLst>
              <a:path h="3684201" w="7315200">
                <a:moveTo>
                  <a:pt x="0" y="0"/>
                </a:moveTo>
                <a:lnTo>
                  <a:pt x="7315200" y="0"/>
                </a:lnTo>
                <a:lnTo>
                  <a:pt x="7315200" y="3684200"/>
                </a:lnTo>
                <a:lnTo>
                  <a:pt x="0" y="3684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618785" y="6025182"/>
            <a:ext cx="7315200" cy="3684201"/>
          </a:xfrm>
          <a:custGeom>
            <a:avLst/>
            <a:gdLst/>
            <a:ahLst/>
            <a:cxnLst/>
            <a:rect r="r" b="b" t="t" l="l"/>
            <a:pathLst>
              <a:path h="3684201" w="7315200">
                <a:moveTo>
                  <a:pt x="0" y="0"/>
                </a:moveTo>
                <a:lnTo>
                  <a:pt x="7315200" y="0"/>
                </a:lnTo>
                <a:lnTo>
                  <a:pt x="7315200" y="3684200"/>
                </a:lnTo>
                <a:lnTo>
                  <a:pt x="0" y="3684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6038658"/>
            <a:ext cx="5832907" cy="4805238"/>
          </a:xfrm>
          <a:custGeom>
            <a:avLst/>
            <a:gdLst/>
            <a:ahLst/>
            <a:cxnLst/>
            <a:rect r="r" b="b" t="t" l="l"/>
            <a:pathLst>
              <a:path h="4805238" w="5832907">
                <a:moveTo>
                  <a:pt x="0" y="0"/>
                </a:moveTo>
                <a:lnTo>
                  <a:pt x="5832907" y="0"/>
                </a:lnTo>
                <a:lnTo>
                  <a:pt x="5832907" y="4805238"/>
                </a:lnTo>
                <a:lnTo>
                  <a:pt x="0" y="4805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DAF4z91P274</dc:identifier>
  <dcterms:modified xsi:type="dcterms:W3CDTF">2011-08-01T06:04:30Z</dcterms:modified>
  <cp:revision>1</cp:revision>
  <dc:title>Slide Presentation PSM</dc:title>
</cp:coreProperties>
</file>